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0"/>
  </p:notesMasterIdLst>
  <p:sldIdLst>
    <p:sldId id="258" r:id="rId3"/>
    <p:sldId id="332" r:id="rId4"/>
    <p:sldId id="326" r:id="rId5"/>
    <p:sldId id="333" r:id="rId6"/>
    <p:sldId id="377" r:id="rId7"/>
    <p:sldId id="355" r:id="rId8"/>
    <p:sldId id="335" r:id="rId9"/>
    <p:sldId id="336" r:id="rId10"/>
    <p:sldId id="351" r:id="rId11"/>
    <p:sldId id="375" r:id="rId12"/>
    <p:sldId id="313" r:id="rId13"/>
    <p:sldId id="299" r:id="rId14"/>
    <p:sldId id="295" r:id="rId15"/>
    <p:sldId id="350" r:id="rId16"/>
    <p:sldId id="379" r:id="rId17"/>
    <p:sldId id="373" r:id="rId18"/>
    <p:sldId id="342" r:id="rId19"/>
    <p:sldId id="343" r:id="rId20"/>
    <p:sldId id="352" r:id="rId21"/>
    <p:sldId id="353" r:id="rId22"/>
    <p:sldId id="354" r:id="rId23"/>
    <p:sldId id="381" r:id="rId24"/>
    <p:sldId id="367" r:id="rId25"/>
    <p:sldId id="346" r:id="rId26"/>
    <p:sldId id="345" r:id="rId27"/>
    <p:sldId id="368" r:id="rId28"/>
    <p:sldId id="356" r:id="rId29"/>
    <p:sldId id="383" r:id="rId30"/>
    <p:sldId id="376" r:id="rId31"/>
    <p:sldId id="361" r:id="rId32"/>
    <p:sldId id="370" r:id="rId33"/>
    <p:sldId id="362" r:id="rId34"/>
    <p:sldId id="378" r:id="rId35"/>
    <p:sldId id="363" r:id="rId36"/>
    <p:sldId id="380" r:id="rId37"/>
    <p:sldId id="364" r:id="rId38"/>
    <p:sldId id="365" r:id="rId39"/>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98"/>
    <a:srgbClr val="326DA8"/>
    <a:srgbClr val="4789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84292" autoAdjust="0"/>
  </p:normalViewPr>
  <p:slideViewPr>
    <p:cSldViewPr>
      <p:cViewPr varScale="1">
        <p:scale>
          <a:sx n="94" d="100"/>
          <a:sy n="94" d="100"/>
        </p:scale>
        <p:origin x="19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a:t>State General </a:t>
                    </a:r>
                    <a:r>
                      <a:rPr lang="en-US" smtClean="0"/>
                      <a:t>Funds</a:t>
                    </a:r>
                  </a:p>
                  <a:p>
                    <a:pPr>
                      <a:defRPr>
                        <a:solidFill>
                          <a:schemeClr val="tx1"/>
                        </a:solidFill>
                      </a:defRPr>
                    </a:pPr>
                    <a:r>
                      <a:rPr lang="en-US" smtClean="0"/>
                      <a:t>$128,348,733 </a:t>
                    </a:r>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5.4003072059174421E-2"/>
                  <c:y val="-0.22754098360655739"/>
                </c:manualLayout>
              </c:layout>
              <c:tx>
                <c:rich>
                  <a:bodyPr/>
                  <a:lstStyle/>
                  <a:p>
                    <a:r>
                      <a:rPr lang="en-US" dirty="0">
                        <a:solidFill>
                          <a:schemeClr val="tx1"/>
                        </a:solidFill>
                      </a:rPr>
                      <a:t>Federal </a:t>
                    </a:r>
                    <a:r>
                      <a:rPr lang="en-US" dirty="0" smtClean="0">
                        <a:solidFill>
                          <a:schemeClr val="tx1"/>
                        </a:solidFill>
                      </a:rPr>
                      <a:t>Funds  </a:t>
                    </a:r>
                    <a:r>
                      <a:rPr lang="en-US" dirty="0">
                        <a:solidFill>
                          <a:schemeClr val="tx1"/>
                        </a:solidFill>
                      </a:rPr>
                      <a:t>$460,382,643 </a:t>
                    </a: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dirty="0">
                        <a:solidFill>
                          <a:schemeClr val="tx1"/>
                        </a:solidFill>
                      </a:rPr>
                      <a:t>Earmarked </a:t>
                    </a:r>
                    <a:r>
                      <a:rPr lang="en-US" dirty="0" smtClean="0">
                        <a:solidFill>
                          <a:schemeClr val="tx1"/>
                        </a:solidFill>
                      </a:rPr>
                      <a:t>Funds  </a:t>
                    </a:r>
                    <a:r>
                      <a:rPr lang="en-US" dirty="0">
                        <a:solidFill>
                          <a:schemeClr val="tx1"/>
                        </a:solidFill>
                      </a:rPr>
                      <a:t>$79,623,543 </a:t>
                    </a: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8.3806072536387489E-3"/>
                  <c:y val="0"/>
                </c:manualLayout>
              </c:layout>
              <c:tx>
                <c:rich>
                  <a:bodyPr/>
                  <a:lstStyle/>
                  <a:p>
                    <a:r>
                      <a:rPr lang="en-US">
                        <a:solidFill>
                          <a:schemeClr val="tx1"/>
                        </a:solidFill>
                      </a:rPr>
                      <a:t>Restricted </a:t>
                    </a:r>
                    <a:r>
                      <a:rPr lang="en-US" smtClean="0">
                        <a:solidFill>
                          <a:schemeClr val="tx1"/>
                        </a:solidFill>
                      </a:rPr>
                      <a:t>Funds  </a:t>
                    </a:r>
                    <a:r>
                      <a:rPr lang="en-US" dirty="0">
                        <a:solidFill>
                          <a:schemeClr val="tx1"/>
                        </a:solidFill>
                      </a:rPr>
                      <a:t>$849,986 </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State General Funds</c:v>
                </c:pt>
                <c:pt idx="1">
                  <c:v>Federal Funds</c:v>
                </c:pt>
                <c:pt idx="2">
                  <c:v>Earmarked Funds</c:v>
                </c:pt>
                <c:pt idx="3">
                  <c:v>Restricted Funds</c:v>
                </c:pt>
              </c:strCache>
            </c:strRef>
          </c:cat>
          <c:val>
            <c:numRef>
              <c:f>Sheet1!$B$2:$B$5</c:f>
              <c:numCache>
                <c:formatCode>_("$"* #,##0_);_("$"* \(#,##0\);_("$"* "-"??_);_(@_)</c:formatCode>
                <c:ptCount val="4"/>
                <c:pt idx="0">
                  <c:v>128348733</c:v>
                </c:pt>
                <c:pt idx="1">
                  <c:v>460382643</c:v>
                </c:pt>
                <c:pt idx="2">
                  <c:v>79623543</c:v>
                </c:pt>
                <c:pt idx="3">
                  <c:v>849986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Appropriations</c:v>
                      </c:pt>
                    </c:strCache>
                  </c:strRef>
                </c15:tx>
              </c15:filteredSeriesTitle>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0.91801</cdr:y>
    </cdr:from>
    <cdr:to>
      <cdr:x>0.98864</cdr:x>
      <cdr:y>1</cdr:y>
    </cdr:to>
    <cdr:sp macro="" textlink="">
      <cdr:nvSpPr>
        <cdr:cNvPr id="2" name="TextBox 1"/>
        <cdr:cNvSpPr txBox="1"/>
      </cdr:nvSpPr>
      <cdr:spPr>
        <a:xfrm xmlns:a="http://schemas.openxmlformats.org/drawingml/2006/main">
          <a:off x="0" y="4267094"/>
          <a:ext cx="6629424" cy="3811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Total Funds: $669,204,905</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7840" cy="464818"/>
          </a:xfrm>
          <a:prstGeom prst="rect">
            <a:avLst/>
          </a:prstGeom>
        </p:spPr>
        <p:txBody>
          <a:bodyPr vert="horz" lIns="91377" tIns="45689" rIns="91377" bIns="45689" rtlCol="0"/>
          <a:lstStyle>
            <a:lvl1pPr algn="l">
              <a:defRPr sz="1200"/>
            </a:lvl1pPr>
          </a:lstStyle>
          <a:p>
            <a:endParaRPr lang="en-US" dirty="0"/>
          </a:p>
        </p:txBody>
      </p:sp>
      <p:sp>
        <p:nvSpPr>
          <p:cNvPr id="3" name="Date Placeholder 2"/>
          <p:cNvSpPr>
            <a:spLocks noGrp="1"/>
          </p:cNvSpPr>
          <p:nvPr>
            <p:ph type="dt" idx="1"/>
          </p:nvPr>
        </p:nvSpPr>
        <p:spPr>
          <a:xfrm>
            <a:off x="3970939" y="4"/>
            <a:ext cx="3037840" cy="464818"/>
          </a:xfrm>
          <a:prstGeom prst="rect">
            <a:avLst/>
          </a:prstGeom>
        </p:spPr>
        <p:txBody>
          <a:bodyPr vert="horz" lIns="91377" tIns="45689" rIns="91377" bIns="45689" rtlCol="0"/>
          <a:lstStyle>
            <a:lvl1pPr algn="r">
              <a:defRPr sz="1200"/>
            </a:lvl1pPr>
          </a:lstStyle>
          <a:p>
            <a:fld id="{7CB6F4B5-0A79-47FE-92F1-71DD89DFD4AA}" type="datetimeFigureOut">
              <a:rPr lang="en-US" smtClean="0"/>
              <a:t>3/17/2015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77" tIns="45689" rIns="91377" bIns="45689" rtlCol="0" anchor="ctr"/>
          <a:lstStyle/>
          <a:p>
            <a:endParaRPr lang="en-US" dirty="0"/>
          </a:p>
        </p:txBody>
      </p:sp>
      <p:sp>
        <p:nvSpPr>
          <p:cNvPr id="5" name="Notes Placeholder 4"/>
          <p:cNvSpPr>
            <a:spLocks noGrp="1"/>
          </p:cNvSpPr>
          <p:nvPr>
            <p:ph type="body" sz="quarter" idx="3"/>
          </p:nvPr>
        </p:nvSpPr>
        <p:spPr>
          <a:xfrm>
            <a:off x="701040" y="4415794"/>
            <a:ext cx="5608320" cy="4183378"/>
          </a:xfrm>
          <a:prstGeom prst="rect">
            <a:avLst/>
          </a:prstGeom>
        </p:spPr>
        <p:txBody>
          <a:bodyPr vert="horz" lIns="91377" tIns="45689" rIns="91377" bIns="456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3037840" cy="464818"/>
          </a:xfrm>
          <a:prstGeom prst="rect">
            <a:avLst/>
          </a:prstGeom>
        </p:spPr>
        <p:txBody>
          <a:bodyPr vert="horz" lIns="91377" tIns="45689" rIns="91377" bIns="456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4818"/>
          </a:xfrm>
          <a:prstGeom prst="rect">
            <a:avLst/>
          </a:prstGeom>
        </p:spPr>
        <p:txBody>
          <a:bodyPr vert="horz" lIns="91377" tIns="45689" rIns="91377" bIns="45689" rtlCol="0" anchor="b"/>
          <a:lstStyle>
            <a:lvl1pPr algn="r">
              <a:defRPr sz="1200"/>
            </a:lvl1pPr>
          </a:lstStyle>
          <a:p>
            <a:fld id="{AAFAFA58-810B-43D9-A360-AFA9A933079F}" type="slidenum">
              <a:rPr lang="en-US" smtClean="0"/>
              <a:t>‹#›</a:t>
            </a:fld>
            <a:endParaRPr lang="en-US" dirty="0"/>
          </a:p>
        </p:txBody>
      </p:sp>
    </p:spTree>
    <p:extLst>
      <p:ext uri="{BB962C8B-B14F-4D97-AF65-F5344CB8AC3E}">
        <p14:creationId xmlns:p14="http://schemas.microsoft.com/office/powerpoint/2010/main" val="3363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a:t>
            </a:r>
            <a:r>
              <a:rPr lang="en-US" baseline="0" dirty="0" smtClean="0"/>
              <a:t> Add total funds</a:t>
            </a:r>
          </a:p>
          <a:p>
            <a:r>
              <a:rPr lang="en-US" baseline="0" dirty="0" smtClean="0"/>
              <a:t>For my presentation notes, need clarification as to what kinds of funds fall within earmarked and restricted funds</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4</a:t>
            </a:fld>
            <a:endParaRPr lang="en-US" dirty="0"/>
          </a:p>
        </p:txBody>
      </p:sp>
    </p:spTree>
    <p:extLst>
      <p:ext uri="{BB962C8B-B14F-4D97-AF65-F5344CB8AC3E}">
        <p14:creationId xmlns:p14="http://schemas.microsoft.com/office/powerpoint/2010/main" val="25974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Where are the descriptions of each of these areas</a:t>
            </a:r>
            <a:r>
              <a:rPr lang="en-US" baseline="0" dirty="0" smtClean="0"/>
              <a:t> which are supposed to follow this slide?</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25</a:t>
            </a:fld>
            <a:endParaRPr lang="en-US" dirty="0"/>
          </a:p>
        </p:txBody>
      </p:sp>
    </p:spTree>
    <p:extLst>
      <p:ext uri="{BB962C8B-B14F-4D97-AF65-F5344CB8AC3E}">
        <p14:creationId xmlns:p14="http://schemas.microsoft.com/office/powerpoint/2010/main" val="404443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a:t>
            </a:r>
            <a:r>
              <a:rPr lang="en-US" baseline="0" dirty="0" smtClean="0"/>
              <a:t> the number of child support orders</a:t>
            </a:r>
          </a:p>
          <a:p>
            <a:r>
              <a:rPr lang="en-US" baseline="0" dirty="0" smtClean="0"/>
              <a:t>Increase the amount of child support collected each year</a:t>
            </a:r>
          </a:p>
          <a:p>
            <a:r>
              <a:rPr lang="en-US" baseline="0" dirty="0" smtClean="0"/>
              <a:t>Increase the percentage of cases paying on arrears balances</a:t>
            </a:r>
          </a:p>
          <a:p>
            <a:r>
              <a:rPr lang="en-US" baseline="0" dirty="0" smtClean="0">
                <a:solidFill>
                  <a:srgbClr val="FF0000"/>
                </a:solidFill>
              </a:rPr>
              <a:t>Add measure for the fatherhood initiative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AFAFA58-810B-43D9-A360-AFA9A933079F}" type="slidenum">
              <a:rPr lang="en-US" smtClean="0"/>
              <a:t>26</a:t>
            </a:fld>
            <a:endParaRPr lang="en-US" dirty="0"/>
          </a:p>
        </p:txBody>
      </p:sp>
    </p:spTree>
    <p:extLst>
      <p:ext uri="{BB962C8B-B14F-4D97-AF65-F5344CB8AC3E}">
        <p14:creationId xmlns:p14="http://schemas.microsoft.com/office/powerpoint/2010/main" val="90756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Insert other facts if</a:t>
            </a:r>
            <a:r>
              <a:rPr lang="en-US" baseline="0" dirty="0" smtClean="0"/>
              <a:t> you have others of interest</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2180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34</a:t>
            </a:fld>
            <a:endParaRPr lang="en-US" dirty="0"/>
          </a:p>
        </p:txBody>
      </p:sp>
    </p:spTree>
    <p:extLst>
      <p:ext uri="{BB962C8B-B14F-4D97-AF65-F5344CB8AC3E}">
        <p14:creationId xmlns:p14="http://schemas.microsoft.com/office/powerpoint/2010/main" val="1120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35</a:t>
            </a:fld>
            <a:endParaRPr lang="en-US" dirty="0"/>
          </a:p>
        </p:txBody>
      </p:sp>
    </p:spTree>
    <p:extLst>
      <p:ext uri="{BB962C8B-B14F-4D97-AF65-F5344CB8AC3E}">
        <p14:creationId xmlns:p14="http://schemas.microsoft.com/office/powerpoint/2010/main" val="377944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36</a:t>
            </a:fld>
            <a:endParaRPr lang="en-US" dirty="0"/>
          </a:p>
        </p:txBody>
      </p:sp>
    </p:spTree>
    <p:extLst>
      <p:ext uri="{BB962C8B-B14F-4D97-AF65-F5344CB8AC3E}">
        <p14:creationId xmlns:p14="http://schemas.microsoft.com/office/powerpoint/2010/main" val="3459840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37</a:t>
            </a:fld>
            <a:endParaRPr lang="en-US" dirty="0"/>
          </a:p>
        </p:txBody>
      </p:sp>
    </p:spTree>
    <p:extLst>
      <p:ext uri="{BB962C8B-B14F-4D97-AF65-F5344CB8AC3E}">
        <p14:creationId xmlns:p14="http://schemas.microsoft.com/office/powerpoint/2010/main" val="108051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List our state buildings and our regional offices</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5</a:t>
            </a:fld>
            <a:endParaRPr lang="en-US" dirty="0"/>
          </a:p>
        </p:txBody>
      </p:sp>
    </p:spTree>
    <p:extLst>
      <p:ext uri="{BB962C8B-B14F-4D97-AF65-F5344CB8AC3E}">
        <p14:creationId xmlns:p14="http://schemas.microsoft.com/office/powerpoint/2010/main" val="242570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Is there a</a:t>
            </a:r>
            <a:r>
              <a:rPr lang="en-US" baseline="0" dirty="0" smtClean="0"/>
              <a:t> color map? This doesn’t look polished</a:t>
            </a:r>
            <a:r>
              <a:rPr lang="en-US" dirty="0" smtClean="0"/>
              <a:t> </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6</a:t>
            </a:fld>
            <a:endParaRPr lang="en-US" dirty="0"/>
          </a:p>
        </p:txBody>
      </p:sp>
    </p:spTree>
    <p:extLst>
      <p:ext uri="{BB962C8B-B14F-4D97-AF65-F5344CB8AC3E}">
        <p14:creationId xmlns:p14="http://schemas.microsoft.com/office/powerpoint/2010/main" val="9409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The description you had on this slide had</a:t>
            </a:r>
            <a:r>
              <a:rPr lang="en-US" baseline="0" dirty="0" smtClean="0"/>
              <a:t> too much information. We just need a brief description of what foster care does. I put something in here, but change slide text if needed.</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12</a:t>
            </a:fld>
            <a:endParaRPr lang="en-US" dirty="0"/>
          </a:p>
        </p:txBody>
      </p:sp>
    </p:spTree>
    <p:extLst>
      <p:ext uri="{BB962C8B-B14F-4D97-AF65-F5344CB8AC3E}">
        <p14:creationId xmlns:p14="http://schemas.microsoft.com/office/powerpoint/2010/main" val="124282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a:t>
            </a:r>
            <a:r>
              <a:rPr lang="en-US" baseline="0" dirty="0" smtClean="0"/>
              <a:t> Just list the key performance measures as bullets…no data</a:t>
            </a:r>
          </a:p>
          <a:p>
            <a:endParaRPr lang="en-US" baseline="0" dirty="0" smtClean="0"/>
          </a:p>
          <a:p>
            <a:r>
              <a:rPr lang="en-US" baseline="0" dirty="0" smtClean="0"/>
              <a:t>Timely initiation and completion of CPS and APS assessments and investigations</a:t>
            </a:r>
          </a:p>
          <a:p>
            <a:r>
              <a:rPr lang="en-US" baseline="0" dirty="0" smtClean="0"/>
              <a:t>Monthly visits in foster care</a:t>
            </a:r>
          </a:p>
          <a:p>
            <a:r>
              <a:rPr lang="en-US" baseline="0" dirty="0" smtClean="0"/>
              <a:t>Increased stability of foster placements</a:t>
            </a:r>
          </a:p>
          <a:p>
            <a:r>
              <a:rPr lang="en-US" baseline="0" dirty="0" smtClean="0"/>
              <a:t>Permanency goals for children in foster care</a:t>
            </a:r>
          </a:p>
          <a:p>
            <a:r>
              <a:rPr lang="en-US" baseline="0" dirty="0" smtClean="0"/>
              <a:t>Increased health services provided to children and adults</a:t>
            </a:r>
          </a:p>
          <a:p>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16</a:t>
            </a:fld>
            <a:endParaRPr lang="en-US" dirty="0"/>
          </a:p>
        </p:txBody>
      </p:sp>
    </p:spTree>
    <p:extLst>
      <p:ext uri="{BB962C8B-B14F-4D97-AF65-F5344CB8AC3E}">
        <p14:creationId xmlns:p14="http://schemas.microsoft.com/office/powerpoint/2010/main" val="344782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You have descriptions that follow of the first 4 bullets, but nothing about employment and training programs</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17</a:t>
            </a:fld>
            <a:endParaRPr lang="en-US" dirty="0"/>
          </a:p>
        </p:txBody>
      </p:sp>
    </p:spTree>
    <p:extLst>
      <p:ext uri="{BB962C8B-B14F-4D97-AF65-F5344CB8AC3E}">
        <p14:creationId xmlns:p14="http://schemas.microsoft.com/office/powerpoint/2010/main" val="408909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a:t>
            </a:r>
            <a:r>
              <a:rPr lang="en-US" baseline="0" dirty="0" smtClean="0"/>
              <a:t> added per month</a:t>
            </a:r>
          </a:p>
        </p:txBody>
      </p:sp>
      <p:sp>
        <p:nvSpPr>
          <p:cNvPr id="4" name="Slide Number Placeholder 3"/>
          <p:cNvSpPr>
            <a:spLocks noGrp="1"/>
          </p:cNvSpPr>
          <p:nvPr>
            <p:ph type="sldNum" sz="quarter" idx="10"/>
          </p:nvPr>
        </p:nvSpPr>
        <p:spPr/>
        <p:txBody>
          <a:bodyPr/>
          <a:lstStyle/>
          <a:p>
            <a:fld id="{AAFAFA58-810B-43D9-A360-AFA9A933079F}" type="slidenum">
              <a:rPr lang="en-US" smtClean="0"/>
              <a:t>18</a:t>
            </a:fld>
            <a:endParaRPr lang="en-US" dirty="0"/>
          </a:p>
        </p:txBody>
      </p:sp>
    </p:spTree>
    <p:extLst>
      <p:ext uri="{BB962C8B-B14F-4D97-AF65-F5344CB8AC3E}">
        <p14:creationId xmlns:p14="http://schemas.microsoft.com/office/powerpoint/2010/main" val="255127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 Add sentence</a:t>
            </a:r>
            <a:r>
              <a:rPr lang="en-US" baseline="0" dirty="0" smtClean="0"/>
              <a:t> about registered homes and the registry we maintain</a:t>
            </a:r>
          </a:p>
          <a:p>
            <a:r>
              <a:rPr lang="en-US" baseline="0" dirty="0" smtClean="0"/>
              <a:t>Add number of homes that are on registry.</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21</a:t>
            </a:fld>
            <a:endParaRPr lang="en-US" dirty="0"/>
          </a:p>
        </p:txBody>
      </p:sp>
    </p:spTree>
    <p:extLst>
      <p:ext uri="{BB962C8B-B14F-4D97-AF65-F5344CB8AC3E}">
        <p14:creationId xmlns:p14="http://schemas.microsoft.com/office/powerpoint/2010/main" val="265801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performance</a:t>
            </a:r>
            <a:r>
              <a:rPr lang="en-US" baseline="0" dirty="0" smtClean="0"/>
              <a:t> measures as bullets, no data</a:t>
            </a:r>
            <a:endParaRPr lang="en-US" dirty="0"/>
          </a:p>
        </p:txBody>
      </p:sp>
      <p:sp>
        <p:nvSpPr>
          <p:cNvPr id="4" name="Slide Number Placeholder 3"/>
          <p:cNvSpPr>
            <a:spLocks noGrp="1"/>
          </p:cNvSpPr>
          <p:nvPr>
            <p:ph type="sldNum" sz="quarter" idx="10"/>
          </p:nvPr>
        </p:nvSpPr>
        <p:spPr/>
        <p:txBody>
          <a:bodyPr/>
          <a:lstStyle/>
          <a:p>
            <a:fld id="{AAFAFA58-810B-43D9-A360-AFA9A933079F}" type="slidenum">
              <a:rPr lang="en-US" smtClean="0"/>
              <a:t>23</a:t>
            </a:fld>
            <a:endParaRPr lang="en-US" dirty="0"/>
          </a:p>
        </p:txBody>
      </p:sp>
    </p:spTree>
    <p:extLst>
      <p:ext uri="{BB962C8B-B14F-4D97-AF65-F5344CB8AC3E}">
        <p14:creationId xmlns:p14="http://schemas.microsoft.com/office/powerpoint/2010/main" val="776279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ustDataLst>
      <p:tags r:id="rId1"/>
    </p:custDataLst>
    <p:extLst>
      <p:ext uri="{BB962C8B-B14F-4D97-AF65-F5344CB8AC3E}">
        <p14:creationId xmlns:p14="http://schemas.microsoft.com/office/powerpoint/2010/main" val="33783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76200" y="1265239"/>
            <a:ext cx="9906000" cy="182563"/>
          </a:xfrm>
          <a:prstGeom prst="rect">
            <a:avLst/>
          </a:prstGeom>
          <a:gradFill>
            <a:gsLst>
              <a:gs pos="98000">
                <a:schemeClr val="accent1">
                  <a:lumMod val="5000"/>
                  <a:lumOff val="95000"/>
                  <a:alpha val="82000"/>
                </a:schemeClr>
              </a:gs>
              <a:gs pos="16000">
                <a:srgbClr val="4789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userDrawn="1">
            <p:ph type="title"/>
          </p:nvPr>
        </p:nvSpPr>
        <p:spPr>
          <a:xfrm>
            <a:off x="457200" y="152400"/>
            <a:ext cx="8229600" cy="1143000"/>
          </a:xfrm>
        </p:spPr>
        <p:txBody>
          <a:bodyPr/>
          <a:lstStyle>
            <a:lvl1pPr algn="l">
              <a:defRPr>
                <a:solidFill>
                  <a:srgbClr val="1F3D98"/>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57200" y="1719072"/>
            <a:ext cx="8229600" cy="4394264"/>
          </a:xfrm>
        </p:spPr>
        <p:txBody>
          <a:bodyPr/>
          <a:lstStyle>
            <a:lvl1pPr>
              <a:defRPr>
                <a:solidFill>
                  <a:srgbClr val="1F3D98"/>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
              <a:defRPr>
                <a:solidFill>
                  <a:srgbClr val="1F3D98"/>
                </a:solidFill>
                <a:latin typeface="Arial" panose="020B0604020202020204" pitchFamily="34" charset="0"/>
                <a:cs typeface="Arial" panose="020B0604020202020204" pitchFamily="34" charset="0"/>
              </a:defRPr>
            </a:lvl2pPr>
            <a:lvl3pPr marL="857250" indent="-171450">
              <a:buFont typeface="Courier New" panose="02070309020205020404" pitchFamily="49" charset="0"/>
              <a:buChar char="o"/>
              <a:defRPr>
                <a:solidFill>
                  <a:srgbClr val="1F3D98"/>
                </a:solidFill>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096" y="1791335"/>
            <a:ext cx="8361905" cy="5066667"/>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4200" y="6262816"/>
            <a:ext cx="2133600" cy="518984"/>
          </a:xfrm>
          <a:prstGeom prst="rect">
            <a:avLst/>
          </a:prstGeom>
        </p:spPr>
      </p:pic>
    </p:spTree>
    <p:custDataLst>
      <p:tags r:id="rId1"/>
    </p:custDataLst>
    <p:extLst>
      <p:ext uri="{BB962C8B-B14F-4D97-AF65-F5344CB8AC3E}">
        <p14:creationId xmlns:p14="http://schemas.microsoft.com/office/powerpoint/2010/main" val="426621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custDataLst>
      <p:tags r:id="rId1"/>
    </p:custDataLst>
    <p:extLst>
      <p:ext uri="{BB962C8B-B14F-4D97-AF65-F5344CB8AC3E}">
        <p14:creationId xmlns:p14="http://schemas.microsoft.com/office/powerpoint/2010/main" val="289963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4"/>
            <a:ext cx="4038600" cy="4395155"/>
          </a:xfrm>
        </p:spPr>
        <p:txBody>
          <a:bodyPr/>
          <a:lstStyle>
            <a:lvl1pPr>
              <a:defRPr sz="2100">
                <a:solidFill>
                  <a:srgbClr val="1F3D98"/>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
              <a:defRPr sz="1800">
                <a:solidFill>
                  <a:srgbClr val="1F3D98"/>
                </a:solidFill>
                <a:latin typeface="Arial" panose="020B0604020202020204" pitchFamily="34" charset="0"/>
                <a:cs typeface="Arial" panose="020B0604020202020204" pitchFamily="34" charset="0"/>
              </a:defRPr>
            </a:lvl2pPr>
            <a:lvl3pPr marL="857250" indent="-171450">
              <a:buFont typeface="Courier New" panose="02070309020205020404" pitchFamily="49" charset="0"/>
              <a:buChar char="o"/>
              <a:defRPr sz="1500">
                <a:solidFill>
                  <a:srgbClr val="1F3D98"/>
                </a:solidFill>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719074"/>
            <a:ext cx="4038600" cy="4395155"/>
          </a:xfrm>
        </p:spPr>
        <p:txBody>
          <a:bodyPr/>
          <a:lstStyle>
            <a:lvl1pPr>
              <a:defRPr sz="2100">
                <a:solidFill>
                  <a:srgbClr val="1F3D98"/>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
              <a:defRPr sz="1800">
                <a:solidFill>
                  <a:srgbClr val="1F3D98"/>
                </a:solidFill>
                <a:latin typeface="Arial" panose="020B0604020202020204" pitchFamily="34" charset="0"/>
                <a:cs typeface="Arial" panose="020B0604020202020204" pitchFamily="34" charset="0"/>
              </a:defRPr>
            </a:lvl2pPr>
            <a:lvl3pPr marL="857250" indent="-171450">
              <a:buFont typeface="Courier New" panose="02070309020205020404" pitchFamily="49" charset="0"/>
              <a:buChar char="o"/>
              <a:defRPr sz="1500">
                <a:solidFill>
                  <a:srgbClr val="1F3D98"/>
                </a:solidFill>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0" name="Rectangle 9"/>
          <p:cNvSpPr/>
          <p:nvPr userDrawn="1"/>
        </p:nvSpPr>
        <p:spPr>
          <a:xfrm>
            <a:off x="-76200" y="1265239"/>
            <a:ext cx="9906000" cy="182563"/>
          </a:xfrm>
          <a:prstGeom prst="rect">
            <a:avLst/>
          </a:prstGeom>
          <a:gradFill>
            <a:gsLst>
              <a:gs pos="98000">
                <a:schemeClr val="accent1">
                  <a:lumMod val="5000"/>
                  <a:lumOff val="95000"/>
                  <a:alpha val="82000"/>
                </a:schemeClr>
              </a:gs>
              <a:gs pos="16000">
                <a:srgbClr val="4789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p:txBody>
          <a:bodyPr/>
          <a:lstStyle>
            <a:lvl1pPr algn="l">
              <a:defRPr>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61744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792162"/>
          </a:xfrm>
        </p:spPr>
        <p:txBody>
          <a:bodyPr anchor="b">
            <a:noAutofit/>
          </a:bodyPr>
          <a:lstStyle>
            <a:lvl1pPr marL="0" indent="0">
              <a:buNone/>
              <a:defRPr sz="2100" b="1">
                <a:solidFill>
                  <a:srgbClr val="1F3D98"/>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327277"/>
            <a:ext cx="4040188" cy="3768725"/>
          </a:xfrm>
        </p:spPr>
        <p:txBody>
          <a:bodyPr/>
          <a:lstStyle>
            <a:lvl1pPr>
              <a:defRPr sz="2100">
                <a:solidFill>
                  <a:srgbClr val="1F3D98"/>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
              <a:defRPr sz="1650">
                <a:solidFill>
                  <a:srgbClr val="1F3D98"/>
                </a:solidFill>
                <a:latin typeface="Arial" panose="020B0604020202020204" pitchFamily="34" charset="0"/>
                <a:cs typeface="Arial" panose="020B0604020202020204" pitchFamily="34" charset="0"/>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endParaRPr lang="en-US" dirty="0"/>
          </a:p>
        </p:txBody>
      </p:sp>
      <p:sp>
        <p:nvSpPr>
          <p:cNvPr id="5" name="Text Placeholder 4"/>
          <p:cNvSpPr>
            <a:spLocks noGrp="1"/>
          </p:cNvSpPr>
          <p:nvPr>
            <p:ph type="body" sz="quarter" idx="3"/>
          </p:nvPr>
        </p:nvSpPr>
        <p:spPr>
          <a:xfrm>
            <a:off x="4645026" y="1535113"/>
            <a:ext cx="4041775" cy="792162"/>
          </a:xfrm>
        </p:spPr>
        <p:txBody>
          <a:bodyPr anchor="b">
            <a:noAutofit/>
          </a:bodyPr>
          <a:lstStyle>
            <a:lvl1pPr marL="0" indent="0">
              <a:buNone/>
              <a:defRPr sz="2100" b="1">
                <a:solidFill>
                  <a:srgbClr val="1F3D98"/>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327277"/>
            <a:ext cx="4041775" cy="3768725"/>
          </a:xfrm>
        </p:spPr>
        <p:txBody>
          <a:bodyPr/>
          <a:lstStyle>
            <a:lvl1pPr>
              <a:defRPr sz="2100">
                <a:solidFill>
                  <a:srgbClr val="1F3D98"/>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
              <a:defRPr sz="1650">
                <a:solidFill>
                  <a:srgbClr val="1F3D98"/>
                </a:solidFill>
                <a:latin typeface="Arial" panose="020B0604020202020204" pitchFamily="34" charset="0"/>
                <a:cs typeface="Arial" panose="020B0604020202020204" pitchFamily="34" charset="0"/>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endParaRPr lang="en-US" dirty="0"/>
          </a:p>
        </p:txBody>
      </p:sp>
      <p:sp>
        <p:nvSpPr>
          <p:cNvPr id="12" name="Rectangle 11"/>
          <p:cNvSpPr/>
          <p:nvPr userDrawn="1"/>
        </p:nvSpPr>
        <p:spPr>
          <a:xfrm>
            <a:off x="-76200" y="1265239"/>
            <a:ext cx="9906000" cy="182563"/>
          </a:xfrm>
          <a:prstGeom prst="rect">
            <a:avLst/>
          </a:prstGeom>
          <a:gradFill>
            <a:gsLst>
              <a:gs pos="98000">
                <a:schemeClr val="accent1">
                  <a:lumMod val="5000"/>
                  <a:lumOff val="95000"/>
                  <a:alpha val="82000"/>
                </a:schemeClr>
              </a:gs>
              <a:gs pos="16000">
                <a:srgbClr val="4789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p:txBody>
          <a:bodyPr/>
          <a:lstStyle>
            <a:lvl1pPr algn="l">
              <a:defRPr>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25831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128583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8787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1F3D98"/>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90169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76200" y="1265237"/>
            <a:ext cx="9906000" cy="182563"/>
          </a:xfrm>
          <a:prstGeom prst="rect">
            <a:avLst/>
          </a:prstGeom>
          <a:gradFill>
            <a:gsLst>
              <a:gs pos="98000">
                <a:schemeClr val="accent1">
                  <a:lumMod val="5000"/>
                  <a:lumOff val="95000"/>
                  <a:alpha val="82000"/>
                </a:schemeClr>
              </a:gs>
              <a:gs pos="16000">
                <a:srgbClr val="4789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457200" y="152400"/>
            <a:ext cx="8229600" cy="1143000"/>
          </a:xfrm>
        </p:spPr>
        <p:txBody>
          <a:bodyPr/>
          <a:lstStyle>
            <a:lvl1pPr algn="l">
              <a:defRPr>
                <a:solidFill>
                  <a:srgbClr val="1F3D98"/>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57200" y="1719072"/>
            <a:ext cx="8229600" cy="4394264"/>
          </a:xfrm>
        </p:spPr>
        <p:txBody>
          <a:bodyPr/>
          <a:lstStyle>
            <a:lvl1pPr>
              <a:defRPr>
                <a:solidFill>
                  <a:srgbClr val="1F3D98"/>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a:solidFill>
                  <a:srgbClr val="1F3D98"/>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a:solidFill>
                  <a:srgbClr val="1F3D98"/>
                </a:solidFill>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095" y="1791333"/>
            <a:ext cx="8361905" cy="5066667"/>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4200" y="6262816"/>
            <a:ext cx="2133600" cy="518984"/>
          </a:xfrm>
          <a:prstGeom prst="rect">
            <a:avLst/>
          </a:prstGeom>
        </p:spPr>
      </p:pic>
    </p:spTree>
    <p:custDataLst>
      <p:tags r:id="rId1"/>
    </p:custDataLst>
    <p:extLst>
      <p:ext uri="{BB962C8B-B14F-4D97-AF65-F5344CB8AC3E}">
        <p14:creationId xmlns:p14="http://schemas.microsoft.com/office/powerpoint/2010/main" val="312065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ustDataLst>
      <p:tags r:id="rId1"/>
    </p:custDataLst>
    <p:extLst>
      <p:ext uri="{BB962C8B-B14F-4D97-AF65-F5344CB8AC3E}">
        <p14:creationId xmlns:p14="http://schemas.microsoft.com/office/powerpoint/2010/main" val="136516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395155"/>
          </a:xfrm>
        </p:spPr>
        <p:txBody>
          <a:bodyPr/>
          <a:lstStyle>
            <a:lvl1pPr>
              <a:defRPr sz="2800">
                <a:solidFill>
                  <a:srgbClr val="1F3D98"/>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solidFill>
                  <a:srgbClr val="1F3D98"/>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2000">
                <a:solidFill>
                  <a:srgbClr val="1F3D98"/>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719072"/>
            <a:ext cx="4038600" cy="4395155"/>
          </a:xfrm>
        </p:spPr>
        <p:txBody>
          <a:bodyPr/>
          <a:lstStyle>
            <a:lvl1pPr>
              <a:defRPr sz="2800">
                <a:solidFill>
                  <a:srgbClr val="1F3D98"/>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solidFill>
                  <a:srgbClr val="1F3D98"/>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2000">
                <a:solidFill>
                  <a:srgbClr val="1F3D98"/>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0" name="Rectangle 9"/>
          <p:cNvSpPr/>
          <p:nvPr userDrawn="1"/>
        </p:nvSpPr>
        <p:spPr>
          <a:xfrm>
            <a:off x="-76200" y="1265237"/>
            <a:ext cx="9906000" cy="182563"/>
          </a:xfrm>
          <a:prstGeom prst="rect">
            <a:avLst/>
          </a:prstGeom>
          <a:gradFill>
            <a:gsLst>
              <a:gs pos="98000">
                <a:schemeClr val="accent1">
                  <a:lumMod val="5000"/>
                  <a:lumOff val="95000"/>
                  <a:alpha val="82000"/>
                </a:schemeClr>
              </a:gs>
              <a:gs pos="16000">
                <a:srgbClr val="4789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5353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792162"/>
          </a:xfrm>
        </p:spPr>
        <p:txBody>
          <a:bodyPr anchor="b">
            <a:noAutofit/>
          </a:bodyPr>
          <a:lstStyle>
            <a:lvl1pPr marL="0" indent="0">
              <a:buNone/>
              <a:defRPr sz="2800" b="1">
                <a:solidFill>
                  <a:srgbClr val="1F3D9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27275"/>
            <a:ext cx="4040188" cy="3768725"/>
          </a:xfrm>
        </p:spPr>
        <p:txBody>
          <a:bodyPr/>
          <a:lstStyle>
            <a:lvl1pPr>
              <a:defRPr sz="2800">
                <a:solidFill>
                  <a:srgbClr val="1F3D98"/>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200">
                <a:solidFill>
                  <a:srgbClr val="1F3D98"/>
                </a:solidFill>
                <a:latin typeface="Arial" panose="020B0604020202020204" pitchFamily="34" charset="0"/>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endParaRPr lang="en-US" dirty="0"/>
          </a:p>
        </p:txBody>
      </p:sp>
      <p:sp>
        <p:nvSpPr>
          <p:cNvPr id="5" name="Text Placeholder 4"/>
          <p:cNvSpPr>
            <a:spLocks noGrp="1"/>
          </p:cNvSpPr>
          <p:nvPr>
            <p:ph type="body" sz="quarter" idx="3"/>
          </p:nvPr>
        </p:nvSpPr>
        <p:spPr>
          <a:xfrm>
            <a:off x="4645025" y="1535113"/>
            <a:ext cx="4041775" cy="792162"/>
          </a:xfrm>
        </p:spPr>
        <p:txBody>
          <a:bodyPr anchor="b">
            <a:noAutofit/>
          </a:bodyPr>
          <a:lstStyle>
            <a:lvl1pPr marL="0" indent="0">
              <a:buNone/>
              <a:defRPr sz="2800" b="1">
                <a:solidFill>
                  <a:srgbClr val="1F3D98"/>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768725"/>
          </a:xfrm>
        </p:spPr>
        <p:txBody>
          <a:bodyPr/>
          <a:lstStyle>
            <a:lvl1pPr>
              <a:defRPr sz="2800">
                <a:solidFill>
                  <a:srgbClr val="1F3D98"/>
                </a:solidFill>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200">
                <a:solidFill>
                  <a:srgbClr val="1F3D98"/>
                </a:solidFill>
                <a:latin typeface="Arial" panose="020B0604020202020204" pitchFamily="34" charset="0"/>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endParaRPr lang="en-US" dirty="0"/>
          </a:p>
        </p:txBody>
      </p:sp>
      <p:sp>
        <p:nvSpPr>
          <p:cNvPr id="12" name="Rectangle 11"/>
          <p:cNvSpPr/>
          <p:nvPr userDrawn="1"/>
        </p:nvSpPr>
        <p:spPr>
          <a:xfrm>
            <a:off x="-76200" y="1265237"/>
            <a:ext cx="9906000" cy="182563"/>
          </a:xfrm>
          <a:prstGeom prst="rect">
            <a:avLst/>
          </a:prstGeom>
          <a:gradFill>
            <a:gsLst>
              <a:gs pos="98000">
                <a:schemeClr val="accent1">
                  <a:lumMod val="5000"/>
                  <a:lumOff val="95000"/>
                  <a:alpha val="82000"/>
                </a:schemeClr>
              </a:gs>
              <a:gs pos="16000">
                <a:srgbClr val="4789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lgn="l">
              <a:defRPr>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40678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151644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1086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F3D98"/>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F3D98"/>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15458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Tree>
    <p:custDataLst>
      <p:tags r:id="rId1"/>
    </p:custDataLst>
    <p:extLst>
      <p:ext uri="{BB962C8B-B14F-4D97-AF65-F5344CB8AC3E}">
        <p14:creationId xmlns:p14="http://schemas.microsoft.com/office/powerpoint/2010/main" val="168011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g"/><Relationship Id="rId5" Type="http://schemas.openxmlformats.org/officeDocument/2006/relationships/slideLayout" Target="../slideLayouts/slideLayout13.xml"/><Relationship Id="rId10" Type="http://schemas.openxmlformats.org/officeDocument/2006/relationships/tags" Target="../tags/tag11.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2095" y="1791333"/>
            <a:ext cx="8361905" cy="5066667"/>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34200" y="6262816"/>
            <a:ext cx="2133600" cy="518984"/>
          </a:xfrm>
          <a:prstGeom prst="rect">
            <a:avLst/>
          </a:prstGeom>
        </p:spPr>
      </p:pic>
      <p:sp>
        <p:nvSpPr>
          <p:cNvPr id="3" name="Text Placeholder 2"/>
          <p:cNvSpPr>
            <a:spLocks noGrp="1"/>
          </p:cNvSpPr>
          <p:nvPr>
            <p:ph type="body" idx="1"/>
          </p:nvPr>
        </p:nvSpPr>
        <p:spPr>
          <a:xfrm>
            <a:off x="457200" y="1722437"/>
            <a:ext cx="8229600" cy="4297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ustDataLst>
      <p:tags r:id="rId10"/>
    </p:custDataLst>
    <p:extLst>
      <p:ext uri="{BB962C8B-B14F-4D97-AF65-F5344CB8AC3E}">
        <p14:creationId xmlns:p14="http://schemas.microsoft.com/office/powerpoint/2010/main" val="142107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l" defTabSz="914400" rtl="0" eaLnBrk="1" latinLnBrk="0" hangingPunct="1">
        <a:spcBef>
          <a:spcPct val="0"/>
        </a:spcBef>
        <a:buNone/>
        <a:defRPr sz="4400" kern="1200">
          <a:solidFill>
            <a:srgbClr val="1F3D9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ts val="3500"/>
        </a:lnSpc>
        <a:spcBef>
          <a:spcPts val="1000"/>
        </a:spcBef>
        <a:buFont typeface="Arial" panose="020B0604020202020204" pitchFamily="34" charset="0"/>
        <a:buChar char="•"/>
        <a:defRPr sz="3200" kern="1200">
          <a:solidFill>
            <a:srgbClr val="1F3D98"/>
          </a:solidFill>
          <a:latin typeface="+mn-lt"/>
          <a:ea typeface="+mn-ea"/>
          <a:cs typeface="+mn-cs"/>
        </a:defRPr>
      </a:lvl1pPr>
      <a:lvl2pPr marL="742950" indent="-285750" algn="l" defTabSz="914400" rtl="0" eaLnBrk="1" latinLnBrk="0" hangingPunct="1">
        <a:lnSpc>
          <a:spcPts val="3100"/>
        </a:lnSpc>
        <a:spcBef>
          <a:spcPts val="1000"/>
        </a:spcBef>
        <a:buFont typeface="Wingdings" panose="05000000000000000000" pitchFamily="2" charset="2"/>
        <a:buChar char="§"/>
        <a:defRPr sz="2800" kern="1200">
          <a:solidFill>
            <a:srgbClr val="1F3D98"/>
          </a:solidFill>
          <a:latin typeface="+mn-lt"/>
          <a:ea typeface="+mn-ea"/>
          <a:cs typeface="+mn-cs"/>
        </a:defRPr>
      </a:lvl2pPr>
      <a:lvl3pPr marL="1143000" indent="-228600" algn="l" defTabSz="914400" rtl="0" eaLnBrk="1" latinLnBrk="0" hangingPunct="1">
        <a:lnSpc>
          <a:spcPts val="2600"/>
        </a:lnSpc>
        <a:spcBef>
          <a:spcPts val="1000"/>
        </a:spcBef>
        <a:buFont typeface="Courier New" panose="02070309020205020404" pitchFamily="49" charset="0"/>
        <a:buChar char="o"/>
        <a:defRPr sz="2400" kern="1200">
          <a:solidFill>
            <a:srgbClr val="1F3D9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2096" y="1791335"/>
            <a:ext cx="8361905" cy="5066667"/>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34200" y="6262816"/>
            <a:ext cx="2133600" cy="518984"/>
          </a:xfrm>
          <a:prstGeom prst="rect">
            <a:avLst/>
          </a:prstGeom>
        </p:spPr>
      </p:pic>
      <p:sp>
        <p:nvSpPr>
          <p:cNvPr id="3" name="Text Placeholder 2"/>
          <p:cNvSpPr>
            <a:spLocks noGrp="1"/>
          </p:cNvSpPr>
          <p:nvPr>
            <p:ph type="body" idx="1"/>
          </p:nvPr>
        </p:nvSpPr>
        <p:spPr>
          <a:xfrm>
            <a:off x="457200" y="1722439"/>
            <a:ext cx="8229600" cy="4297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ustDataLst>
      <p:tags r:id="rId10"/>
    </p:custDataLst>
    <p:extLst>
      <p:ext uri="{BB962C8B-B14F-4D97-AF65-F5344CB8AC3E}">
        <p14:creationId xmlns:p14="http://schemas.microsoft.com/office/powerpoint/2010/main" val="6702670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685800" rtl="0" eaLnBrk="1" latinLnBrk="0" hangingPunct="1">
        <a:spcBef>
          <a:spcPct val="0"/>
        </a:spcBef>
        <a:buNone/>
        <a:defRPr sz="3300" kern="1200">
          <a:solidFill>
            <a:srgbClr val="1F3D98"/>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lnSpc>
          <a:spcPts val="2625"/>
        </a:lnSpc>
        <a:spcBef>
          <a:spcPts val="750"/>
        </a:spcBef>
        <a:buFont typeface="Arial" panose="020B0604020202020204" pitchFamily="34" charset="0"/>
        <a:buChar char="•"/>
        <a:defRPr sz="2400" kern="1200">
          <a:solidFill>
            <a:srgbClr val="1F3D98"/>
          </a:solidFill>
          <a:latin typeface="+mn-lt"/>
          <a:ea typeface="+mn-ea"/>
          <a:cs typeface="+mn-cs"/>
        </a:defRPr>
      </a:lvl1pPr>
      <a:lvl2pPr marL="557213" indent="-214313" algn="l" defTabSz="685800" rtl="0" eaLnBrk="1" latinLnBrk="0" hangingPunct="1">
        <a:lnSpc>
          <a:spcPts val="2325"/>
        </a:lnSpc>
        <a:spcBef>
          <a:spcPts val="750"/>
        </a:spcBef>
        <a:buFont typeface="Wingdings" panose="05000000000000000000" pitchFamily="2" charset="2"/>
        <a:buChar char="§"/>
        <a:defRPr sz="2100" kern="1200">
          <a:solidFill>
            <a:srgbClr val="1F3D98"/>
          </a:solidFill>
          <a:latin typeface="+mn-lt"/>
          <a:ea typeface="+mn-ea"/>
          <a:cs typeface="+mn-cs"/>
        </a:defRPr>
      </a:lvl2pPr>
      <a:lvl3pPr marL="857250" indent="-171450" algn="l" defTabSz="685800" rtl="0" eaLnBrk="1" latinLnBrk="0" hangingPunct="1">
        <a:lnSpc>
          <a:spcPts val="1950"/>
        </a:lnSpc>
        <a:spcBef>
          <a:spcPts val="750"/>
        </a:spcBef>
        <a:buFont typeface="Courier New" panose="02070309020205020404" pitchFamily="49" charset="0"/>
        <a:buChar char="o"/>
        <a:defRPr sz="1800" kern="1200">
          <a:solidFill>
            <a:srgbClr val="1F3D98"/>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0.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0.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1623"/>
          <a:stretch/>
        </p:blipFill>
        <p:spPr>
          <a:xfrm>
            <a:off x="0" y="-12699"/>
            <a:ext cx="8361905" cy="2451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499" y="762000"/>
            <a:ext cx="4600053" cy="3450040"/>
          </a:xfrm>
          <a:prstGeom prst="rect">
            <a:avLst/>
          </a:prstGeom>
        </p:spPr>
      </p:pic>
      <p:sp>
        <p:nvSpPr>
          <p:cNvPr id="2" name="Rectangle 1"/>
          <p:cNvSpPr/>
          <p:nvPr/>
        </p:nvSpPr>
        <p:spPr>
          <a:xfrm>
            <a:off x="685800" y="4529316"/>
            <a:ext cx="6781800" cy="1815882"/>
          </a:xfrm>
          <a:prstGeom prst="rect">
            <a:avLst/>
          </a:prstGeom>
        </p:spPr>
        <p:txBody>
          <a:bodyPr wrap="square">
            <a:spAutoFit/>
          </a:bodyPr>
          <a:lstStyle/>
          <a:p>
            <a:pPr algn="ctr"/>
            <a:r>
              <a:rPr lang="en-US" sz="2800" dirty="0" smtClean="0">
                <a:solidFill>
                  <a:srgbClr val="1F3D98"/>
                </a:solidFill>
                <a:latin typeface="Arial" panose="020B0604020202020204" pitchFamily="34" charset="0"/>
                <a:cs typeface="Arial" panose="020B0604020202020204" pitchFamily="34" charset="0"/>
              </a:rPr>
              <a:t>House Healthcare Subcommittee of the Legislative Oversight </a:t>
            </a:r>
            <a:r>
              <a:rPr lang="en-US" sz="2800" dirty="0">
                <a:solidFill>
                  <a:srgbClr val="1F3D98"/>
                </a:solidFill>
                <a:latin typeface="Arial" panose="020B0604020202020204" pitchFamily="34" charset="0"/>
                <a:cs typeface="Arial" panose="020B0604020202020204" pitchFamily="34" charset="0"/>
              </a:rPr>
              <a:t>C</a:t>
            </a:r>
            <a:r>
              <a:rPr lang="en-US" sz="2800" dirty="0" smtClean="0">
                <a:solidFill>
                  <a:srgbClr val="1F3D98"/>
                </a:solidFill>
                <a:latin typeface="Arial" panose="020B0604020202020204" pitchFamily="34" charset="0"/>
                <a:cs typeface="Arial" panose="020B0604020202020204" pitchFamily="34" charset="0"/>
              </a:rPr>
              <a:t>ommittee Presentation</a:t>
            </a:r>
          </a:p>
          <a:p>
            <a:pPr algn="ctr"/>
            <a:r>
              <a:rPr lang="en-US" sz="2800" dirty="0" smtClean="0">
                <a:solidFill>
                  <a:srgbClr val="1F3D98"/>
                </a:solidFill>
                <a:latin typeface="Arial" panose="020B0604020202020204" pitchFamily="34" charset="0"/>
                <a:cs typeface="Arial" panose="020B0604020202020204" pitchFamily="34" charset="0"/>
              </a:rPr>
              <a:t>March 17, 2015</a:t>
            </a:r>
            <a:endParaRPr lang="en-US" dirty="0">
              <a:solidFill>
                <a:srgbClr val="1F3D98"/>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245277"/>
            <a:ext cx="3465231" cy="854654"/>
          </a:xfrm>
          <a:prstGeom prst="rect">
            <a:avLst/>
          </a:prstGeom>
        </p:spPr>
      </p:pic>
    </p:spTree>
    <p:custDataLst>
      <p:tags r:id="rId1"/>
    </p:custDataLst>
    <p:extLst>
      <p:ext uri="{BB962C8B-B14F-4D97-AF65-F5344CB8AC3E}">
        <p14:creationId xmlns:p14="http://schemas.microsoft.com/office/powerpoint/2010/main" val="99507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a:bodyPr>
          <a:lstStyle/>
          <a:p>
            <a:pPr algn="ctr"/>
            <a:r>
              <a:rPr lang="en-US" sz="4000" dirty="0" smtClean="0"/>
              <a:t>Child Protective Services</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3710" y="1600200"/>
            <a:ext cx="2806890" cy="3581400"/>
          </a:xfrm>
          <a:prstGeom prst="rect">
            <a:avLst/>
          </a:prstGeom>
          <a:effectLst>
            <a:outerShdw blurRad="50800" dist="50800" dir="8100000" algn="tr" rotWithShape="0">
              <a:prstClr val="black">
                <a:alpha val="40000"/>
              </a:prstClr>
            </a:outerShdw>
          </a:effectLst>
        </p:spPr>
      </p:pic>
      <p:sp>
        <p:nvSpPr>
          <p:cNvPr id="3" name="TextBox 2"/>
          <p:cNvSpPr txBox="1"/>
          <p:nvPr/>
        </p:nvSpPr>
        <p:spPr>
          <a:xfrm>
            <a:off x="0" y="1447800"/>
            <a:ext cx="5562600" cy="4832092"/>
          </a:xfrm>
          <a:prstGeom prst="rect">
            <a:avLst/>
          </a:prstGeom>
          <a:noFill/>
        </p:spPr>
        <p:txBody>
          <a:bodyPr wrap="square" rtlCol="0">
            <a:spAutoFit/>
          </a:bodyPr>
          <a:lstStyle/>
          <a:p>
            <a:pPr algn="just"/>
            <a:r>
              <a:rPr lang="en-US" sz="2800" dirty="0" smtClean="0"/>
              <a:t>Law enforcement has the sole authority to remove children and place into emergency protective custody, or a Family Court Judge can issue an ex parte order for the removal of the child.  The Family Court system </a:t>
            </a:r>
            <a:r>
              <a:rPr lang="en-US" sz="2800" dirty="0"/>
              <a:t>determines whether children are placed in DSS custody due to abuse or </a:t>
            </a:r>
            <a:r>
              <a:rPr lang="en-US" sz="2800" dirty="0" smtClean="0"/>
              <a:t>neglect and if termination of parental rights is warranted. </a:t>
            </a:r>
            <a:endParaRPr lang="en-US" sz="2800" dirty="0">
              <a:effectLst/>
            </a:endParaRPr>
          </a:p>
        </p:txBody>
      </p:sp>
    </p:spTree>
    <p:custDataLst>
      <p:tags r:id="rId1"/>
    </p:custDataLst>
    <p:extLst>
      <p:ext uri="{BB962C8B-B14F-4D97-AF65-F5344CB8AC3E}">
        <p14:creationId xmlns:p14="http://schemas.microsoft.com/office/powerpoint/2010/main" val="3637315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Adult Protective Services</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524000"/>
            <a:ext cx="2432548" cy="4038600"/>
          </a:xfrm>
          <a:prstGeom prst="rect">
            <a:avLst/>
          </a:prstGeom>
          <a:effectLst>
            <a:outerShdw blurRad="50800" dist="50800" dir="8100000" algn="tr" rotWithShape="0">
              <a:prstClr val="black">
                <a:alpha val="40000"/>
              </a:prstClr>
            </a:outerShdw>
          </a:effectLst>
        </p:spPr>
      </p:pic>
      <p:sp>
        <p:nvSpPr>
          <p:cNvPr id="3" name="TextBox 2"/>
          <p:cNvSpPr txBox="1"/>
          <p:nvPr/>
        </p:nvSpPr>
        <p:spPr>
          <a:xfrm>
            <a:off x="304800" y="1676400"/>
            <a:ext cx="5869745" cy="4524315"/>
          </a:xfrm>
          <a:prstGeom prst="rect">
            <a:avLst/>
          </a:prstGeom>
          <a:noFill/>
        </p:spPr>
        <p:txBody>
          <a:bodyPr wrap="square" rtlCol="0">
            <a:spAutoFit/>
          </a:bodyPr>
          <a:lstStyle/>
          <a:p>
            <a:pPr algn="just"/>
            <a:r>
              <a:rPr lang="en-US" sz="2400" dirty="0" smtClean="0"/>
              <a:t>APS – Adults 18 years old and up</a:t>
            </a:r>
          </a:p>
          <a:p>
            <a:pPr algn="just"/>
            <a:endParaRPr lang="en-US" sz="2400" dirty="0"/>
          </a:p>
          <a:p>
            <a:pPr algn="just"/>
            <a:r>
              <a:rPr lang="en-US" sz="2400" dirty="0" smtClean="0"/>
              <a:t>Adult </a:t>
            </a:r>
            <a:r>
              <a:rPr lang="en-US" sz="2400" dirty="0"/>
              <a:t>Protective Services </a:t>
            </a:r>
            <a:r>
              <a:rPr lang="en-US" sz="2400" dirty="0" smtClean="0"/>
              <a:t>protect </a:t>
            </a:r>
            <a:r>
              <a:rPr lang="en-US" sz="2400" dirty="0"/>
              <a:t>the health and welfare of elderly and disabled adults. These services are provided to individuals who are 18 or older and are victims of actual or potential abuse, neglect or exploitation. This mistreatment may be caused by others or it may be self-inflicted. DSS is authorized to investigate all reports and provide services to meet the adults' basic needs and ensure their safety.</a:t>
            </a:r>
            <a:endParaRPr lang="en-US" sz="2400" dirty="0">
              <a:effectLst/>
            </a:endParaRPr>
          </a:p>
        </p:txBody>
      </p:sp>
    </p:spTree>
    <p:custDataLst>
      <p:tags r:id="rId1"/>
    </p:custDataLst>
    <p:extLst>
      <p:ext uri="{BB962C8B-B14F-4D97-AF65-F5344CB8AC3E}">
        <p14:creationId xmlns:p14="http://schemas.microsoft.com/office/powerpoint/2010/main" val="383343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Foster Care</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466477"/>
            <a:ext cx="2743200" cy="4403558"/>
          </a:xfrm>
          <a:prstGeom prst="rect">
            <a:avLst/>
          </a:prstGeom>
          <a:effectLst>
            <a:outerShdw blurRad="50800" dist="50800" dir="8100000" algn="tr" rotWithShape="0">
              <a:prstClr val="black">
                <a:alpha val="40000"/>
              </a:prstClr>
            </a:outerShdw>
          </a:effectLst>
        </p:spPr>
      </p:pic>
      <p:sp>
        <p:nvSpPr>
          <p:cNvPr id="3" name="TextBox 2"/>
          <p:cNvSpPr txBox="1"/>
          <p:nvPr/>
        </p:nvSpPr>
        <p:spPr>
          <a:xfrm>
            <a:off x="228600" y="1466477"/>
            <a:ext cx="5797051" cy="5355312"/>
          </a:xfrm>
          <a:prstGeom prst="rect">
            <a:avLst/>
          </a:prstGeom>
          <a:noFill/>
        </p:spPr>
        <p:txBody>
          <a:bodyPr wrap="square" rtlCol="0">
            <a:spAutoFit/>
          </a:bodyPr>
          <a:lstStyle/>
          <a:p>
            <a:pPr algn="just"/>
            <a:r>
              <a:rPr lang="en-US" dirty="0" smtClean="0"/>
              <a:t>Foster Children – Children 0 to 21 years old</a:t>
            </a:r>
          </a:p>
          <a:p>
            <a:pPr algn="just"/>
            <a:endParaRPr lang="en-US" dirty="0" smtClean="0"/>
          </a:p>
          <a:p>
            <a:pPr algn="just"/>
            <a:r>
              <a:rPr lang="en-US" dirty="0" smtClean="0"/>
              <a:t>Foster care provides temporary services for children removed from their families because of abuse, neglect or exploitation by a parent or guardian.  The SCDSS recruits and licenses temporary foster homes and group care for children, while plans are implemented for permanent placements. </a:t>
            </a:r>
          </a:p>
          <a:p>
            <a:pPr algn="just"/>
            <a:endParaRPr lang="en-US" dirty="0"/>
          </a:p>
          <a:p>
            <a:pPr algn="just"/>
            <a:r>
              <a:rPr lang="en-US" dirty="0" smtClean="0"/>
              <a:t>DSS also has specialized </a:t>
            </a:r>
            <a:r>
              <a:rPr lang="en-US" dirty="0"/>
              <a:t>treatment and support services for children in foster care who have emotional and behavioral </a:t>
            </a:r>
            <a:r>
              <a:rPr lang="en-US" dirty="0" smtClean="0"/>
              <a:t>problems through </a:t>
            </a:r>
            <a:r>
              <a:rPr lang="en-US" dirty="0"/>
              <a:t>the Intensive Foster Care and Clinical Services Office (IFCCS</a:t>
            </a:r>
            <a:r>
              <a:rPr lang="en-US" dirty="0" smtClean="0"/>
              <a:t>).  When a child </a:t>
            </a:r>
            <a:r>
              <a:rPr lang="en-US" dirty="0"/>
              <a:t>is identified with emotional/behavioral problems, </a:t>
            </a:r>
            <a:r>
              <a:rPr lang="en-US" dirty="0" smtClean="0"/>
              <a:t>DSS arranges </a:t>
            </a:r>
            <a:r>
              <a:rPr lang="en-US" dirty="0"/>
              <a:t>for an interagency staffing on the child, to determine whether the child needs services through </a:t>
            </a:r>
            <a:r>
              <a:rPr lang="en-US" dirty="0" smtClean="0"/>
              <a:t>the Interagency </a:t>
            </a:r>
            <a:r>
              <a:rPr lang="en-US" dirty="0"/>
              <a:t>System for Caring for Emotionally Disturbed Children (ISCEDC), and to identify the most </a:t>
            </a:r>
            <a:r>
              <a:rPr lang="en-US" dirty="0" smtClean="0"/>
              <a:t>appropriate services </a:t>
            </a:r>
            <a:r>
              <a:rPr lang="en-US" dirty="0"/>
              <a:t>that can best meet the individual child’s needs</a:t>
            </a:r>
            <a:r>
              <a:rPr lang="en-US" dirty="0" smtClean="0"/>
              <a:t>.</a:t>
            </a:r>
            <a:endParaRPr lang="en-US" dirty="0"/>
          </a:p>
        </p:txBody>
      </p:sp>
    </p:spTree>
    <p:custDataLst>
      <p:tags r:id="rId1"/>
    </p:custDataLst>
    <p:extLst>
      <p:ext uri="{BB962C8B-B14F-4D97-AF65-F5344CB8AC3E}">
        <p14:creationId xmlns:p14="http://schemas.microsoft.com/office/powerpoint/2010/main" val="443738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Adoption</a:t>
            </a:r>
            <a:endParaRPr lang="en-US" sz="3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013"/>
          <a:stretch/>
        </p:blipFill>
        <p:spPr>
          <a:xfrm>
            <a:off x="5714999" y="1447800"/>
            <a:ext cx="3429001" cy="3993970"/>
          </a:xfrm>
          <a:prstGeom prst="rect">
            <a:avLst/>
          </a:prstGeom>
          <a:effectLst>
            <a:outerShdw blurRad="50800" dist="50800" dir="8100000" algn="tr" rotWithShape="0">
              <a:prstClr val="black">
                <a:alpha val="40000"/>
              </a:prstClr>
            </a:outerShdw>
          </a:effectLst>
        </p:spPr>
      </p:pic>
      <p:sp>
        <p:nvSpPr>
          <p:cNvPr id="3" name="TextBox 2"/>
          <p:cNvSpPr txBox="1"/>
          <p:nvPr/>
        </p:nvSpPr>
        <p:spPr>
          <a:xfrm>
            <a:off x="685800" y="1478280"/>
            <a:ext cx="4419601" cy="4708981"/>
          </a:xfrm>
          <a:prstGeom prst="rect">
            <a:avLst/>
          </a:prstGeom>
          <a:noFill/>
        </p:spPr>
        <p:txBody>
          <a:bodyPr wrap="square" rtlCol="0">
            <a:spAutoFit/>
          </a:bodyPr>
          <a:lstStyle/>
          <a:p>
            <a:r>
              <a:rPr lang="en-US" sz="2000" dirty="0"/>
              <a:t>DSS </a:t>
            </a:r>
            <a:r>
              <a:rPr lang="en-US" sz="2000" dirty="0" smtClean="0"/>
              <a:t>facilitates adoption </a:t>
            </a:r>
            <a:r>
              <a:rPr lang="en-US" sz="2000" dirty="0"/>
              <a:t>for the children in its custody who are unable to be returned to their homes. Adoption services include assessment and preparation of children for adoption, recruitment of adoptive families, placement of children in adoptive homes, and financial subsidization of the costs of the adoption proceeding</a:t>
            </a:r>
            <a:r>
              <a:rPr lang="en-US" sz="2000" dirty="0" smtClean="0"/>
              <a:t>.</a:t>
            </a:r>
          </a:p>
          <a:p>
            <a:endParaRPr lang="en-US" sz="2000" dirty="0"/>
          </a:p>
          <a:p>
            <a:r>
              <a:rPr lang="en-US" sz="2000" dirty="0" smtClean="0"/>
              <a:t>A </a:t>
            </a:r>
            <a:r>
              <a:rPr lang="en-US" sz="2000" dirty="0"/>
              <a:t>large number of children available for adoption are older, from ethnic minorities or racially mixed backgrounds, have physical or emotional handicaps or are members of sibling groups. </a:t>
            </a:r>
            <a:endParaRPr lang="en-US" sz="2000" dirty="0">
              <a:effectLst/>
            </a:endParaRPr>
          </a:p>
        </p:txBody>
      </p:sp>
    </p:spTree>
    <p:custDataLst>
      <p:tags r:id="rId1"/>
    </p:custDataLst>
    <p:extLst>
      <p:ext uri="{BB962C8B-B14F-4D97-AF65-F5344CB8AC3E}">
        <p14:creationId xmlns:p14="http://schemas.microsoft.com/office/powerpoint/2010/main" val="4129353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762000" y="1828800"/>
            <a:ext cx="7391400" cy="4343400"/>
          </a:xfrm>
          <a:prstGeom prst="rect">
            <a:avLst/>
          </a:prstGeom>
        </p:spPr>
        <p:txBody>
          <a:bodyPr vert="horz" lIns="91440" tIns="45720" rIns="91440" bIns="45720" rtlCol="0">
            <a:normAutofit/>
          </a:bodyPr>
          <a:lstStyle>
            <a:lvl1pPr marL="0" indent="0" algn="ctr" defTabSz="914400" rtl="0" eaLnBrk="1" latinLnBrk="0" hangingPunct="1">
              <a:lnSpc>
                <a:spcPts val="3500"/>
              </a:lnSpc>
              <a:spcBef>
                <a:spcPts val="1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ts val="3100"/>
              </a:lnSpc>
              <a:spcBef>
                <a:spcPts val="1000"/>
              </a:spcBef>
              <a:buFont typeface="Wingdings" panose="05000000000000000000"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lnSpc>
                <a:spcPts val="2600"/>
              </a:lnSpc>
              <a:spcBef>
                <a:spcPts val="1000"/>
              </a:spcBef>
              <a:buFont typeface="Courier New" panose="02070309020205020404" pitchFamily="49"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tx1">
                    <a:lumMod val="75000"/>
                    <a:lumOff val="25000"/>
                  </a:schemeClr>
                </a:solidFill>
              </a:rPr>
              <a:t>DSS </a:t>
            </a:r>
            <a:r>
              <a:rPr lang="en-US" sz="2400" dirty="0">
                <a:solidFill>
                  <a:schemeClr val="tx1">
                    <a:lumMod val="75000"/>
                    <a:lumOff val="25000"/>
                  </a:schemeClr>
                </a:solidFill>
              </a:rPr>
              <a:t>partners with other state agencies such as the Department of Public Safety and the Department of Health and Environmental Control in an effort to develop and maintain best practices in domestic violence prevention and works closely with shelter programs and batterer intervention providers by providing technical assistance related to policy and best practices development. </a:t>
            </a:r>
            <a:endParaRPr lang="en-US" sz="2400" dirty="0" smtClean="0">
              <a:solidFill>
                <a:schemeClr val="tx1">
                  <a:lumMod val="75000"/>
                  <a:lumOff val="25000"/>
                </a:schemeClr>
              </a:solidFill>
            </a:endParaRPr>
          </a:p>
        </p:txBody>
      </p:sp>
      <p:sp>
        <p:nvSpPr>
          <p:cNvPr id="4" name="Title 3"/>
          <p:cNvSpPr>
            <a:spLocks noGrp="1"/>
          </p:cNvSpPr>
          <p:nvPr>
            <p:ph type="title"/>
          </p:nvPr>
        </p:nvSpPr>
        <p:spPr/>
        <p:txBody>
          <a:bodyPr>
            <a:normAutofit/>
          </a:bodyPr>
          <a:lstStyle/>
          <a:p>
            <a:pPr algn="ctr"/>
            <a:r>
              <a:rPr lang="en-US" dirty="0"/>
              <a:t>Domestic Violence </a:t>
            </a:r>
            <a:r>
              <a:rPr lang="en-US" dirty="0" smtClean="0"/>
              <a:t>Services</a:t>
            </a:r>
            <a:endParaRPr lang="en-US" dirty="0"/>
          </a:p>
        </p:txBody>
      </p:sp>
    </p:spTree>
    <p:custDataLst>
      <p:tags r:id="rId1"/>
    </p:custDataLst>
    <p:extLst>
      <p:ext uri="{BB962C8B-B14F-4D97-AF65-F5344CB8AC3E}">
        <p14:creationId xmlns:p14="http://schemas.microsoft.com/office/powerpoint/2010/main" val="1836545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lnSpc>
                <a:spcPts val="2625"/>
              </a:lnSpc>
              <a:spcBef>
                <a:spcPts val="750"/>
              </a:spcBef>
            </a:pPr>
            <a:r>
              <a:rPr lang="en-US" sz="4800" dirty="0">
                <a:latin typeface="+mj-lt"/>
                <a:ea typeface="+mn-ea"/>
              </a:rPr>
              <a:t>Independent </a:t>
            </a:r>
            <a:r>
              <a:rPr lang="en-US" sz="4800" dirty="0" smtClean="0">
                <a:latin typeface="+mj-lt"/>
                <a:ea typeface="+mn-ea"/>
              </a:rPr>
              <a:t>Living</a:t>
            </a:r>
            <a:endParaRPr lang="en-US" dirty="0">
              <a:latin typeface="+mj-lt"/>
            </a:endParaRPr>
          </a:p>
        </p:txBody>
      </p:sp>
      <p:sp>
        <p:nvSpPr>
          <p:cNvPr id="5" name="Subtitle 4"/>
          <p:cNvSpPr>
            <a:spLocks noGrp="1"/>
          </p:cNvSpPr>
          <p:nvPr>
            <p:ph idx="1"/>
          </p:nvPr>
        </p:nvSpPr>
        <p:spPr>
          <a:xfrm>
            <a:off x="472440" y="1562100"/>
            <a:ext cx="8229600" cy="4686300"/>
          </a:xfrm>
        </p:spPr>
        <p:txBody>
          <a:bodyPr>
            <a:normAutofit fontScale="55000" lnSpcReduction="20000"/>
          </a:bodyPr>
          <a:lstStyle/>
          <a:p>
            <a:pPr marL="0" indent="0" algn="just">
              <a:lnSpc>
                <a:spcPts val="3500"/>
              </a:lnSpc>
              <a:spcBef>
                <a:spcPts val="1000"/>
              </a:spcBef>
              <a:buNone/>
            </a:pPr>
            <a:r>
              <a:rPr lang="en-US" sz="4900" dirty="0" smtClean="0">
                <a:solidFill>
                  <a:schemeClr val="tx1"/>
                </a:solidFill>
                <a:latin typeface="+mn-lt"/>
              </a:rPr>
              <a:t>Independent </a:t>
            </a:r>
            <a:r>
              <a:rPr lang="en-US" sz="4900" dirty="0">
                <a:solidFill>
                  <a:schemeClr val="tx1"/>
                </a:solidFill>
                <a:latin typeface="+mn-lt"/>
              </a:rPr>
              <a:t>Living is defined as an array of services provided to adolescents ages 13 to 21. The purpose of the Independent Living program is to provide the developmental skills necessary for foster adolescents to live healthy, productive, self-sufficient and responsible adult lives. The program's overall goal is to provide foster adolescents with opportunities to learn needed independent living skills and increase the likelihood of their successful transition from the foster care system.</a:t>
            </a:r>
          </a:p>
          <a:p>
            <a:pPr algn="l">
              <a:lnSpc>
                <a:spcPts val="3500"/>
              </a:lnSpc>
              <a:spcBef>
                <a:spcPts val="1000"/>
              </a:spcBef>
            </a:pPr>
            <a:endParaRPr lang="en-US" dirty="0">
              <a:solidFill>
                <a:schemeClr val="tx1">
                  <a:lumMod val="75000"/>
                  <a:lumOff val="25000"/>
                </a:schemeClr>
              </a:solidFill>
              <a:latin typeface="+mn-lt"/>
            </a:endParaRPr>
          </a:p>
        </p:txBody>
      </p:sp>
      <p:sp>
        <p:nvSpPr>
          <p:cNvPr id="6" name="Subtitle 4"/>
          <p:cNvSpPr txBox="1">
            <a:spLocks/>
          </p:cNvSpPr>
          <p:nvPr/>
        </p:nvSpPr>
        <p:spPr>
          <a:xfrm>
            <a:off x="838200" y="304800"/>
            <a:ext cx="7391400" cy="2514600"/>
          </a:xfrm>
          <a:prstGeom prst="rect">
            <a:avLst/>
          </a:prstGeom>
        </p:spPr>
        <p:txBody>
          <a:bodyPr vert="horz" lIns="91440" tIns="45720" rIns="91440" bIns="45720" rtlCol="0">
            <a:normAutofit/>
          </a:bodyPr>
          <a:lstStyle>
            <a:lvl1pPr marL="0" indent="0" algn="ctr" defTabSz="914400" rtl="0" eaLnBrk="1" latinLnBrk="0" hangingPunct="1">
              <a:lnSpc>
                <a:spcPts val="3500"/>
              </a:lnSpc>
              <a:spcBef>
                <a:spcPts val="1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ts val="3100"/>
              </a:lnSpc>
              <a:spcBef>
                <a:spcPts val="1000"/>
              </a:spcBef>
              <a:buFont typeface="Wingdings" panose="05000000000000000000"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lnSpc>
                <a:spcPts val="2600"/>
              </a:lnSpc>
              <a:spcBef>
                <a:spcPts val="1000"/>
              </a:spcBef>
              <a:buFont typeface="Courier New" panose="02070309020205020404" pitchFamily="49"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1593706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Human Services</a:t>
            </a:r>
            <a:br>
              <a:rPr lang="en-US" dirty="0" smtClean="0"/>
            </a:br>
            <a:r>
              <a:rPr lang="en-US" dirty="0" smtClean="0"/>
              <a:t>Key Outcomes</a:t>
            </a:r>
            <a:endParaRPr lang="en-US" dirty="0"/>
          </a:p>
        </p:txBody>
      </p:sp>
      <p:sp>
        <p:nvSpPr>
          <p:cNvPr id="3" name="TextBox 2"/>
          <p:cNvSpPr txBox="1"/>
          <p:nvPr/>
        </p:nvSpPr>
        <p:spPr>
          <a:xfrm>
            <a:off x="683223" y="1905000"/>
            <a:ext cx="7470177" cy="3493264"/>
          </a:xfrm>
          <a:prstGeom prst="rect">
            <a:avLst/>
          </a:prstGeom>
          <a:noFill/>
        </p:spPr>
        <p:txBody>
          <a:bodyPr wrap="square" rtlCol="0">
            <a:spAutoFit/>
          </a:bodyPr>
          <a:lstStyle/>
          <a:p>
            <a:pPr marL="342900" marR="0" lvl="0" indent="-342900">
              <a:spcBef>
                <a:spcPts val="60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Timely Initiation of CPS Assessments</a:t>
            </a:r>
          </a:p>
          <a:p>
            <a:pPr marL="342900" marR="0" lvl="0" indent="-342900">
              <a:spcBef>
                <a:spcPts val="60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Timely Completion of CPS Assessments</a:t>
            </a:r>
          </a:p>
          <a:p>
            <a:pPr marL="342900" marR="0" lvl="0" indent="-342900">
              <a:spcBef>
                <a:spcPts val="60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Monthly Visits in Foster Care</a:t>
            </a:r>
          </a:p>
          <a:p>
            <a:pPr marL="342900" marR="0" lvl="0" indent="-342900">
              <a:spcBef>
                <a:spcPts val="60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Stability of Foster Care Placements (2 or fewer placements)</a:t>
            </a:r>
          </a:p>
          <a:p>
            <a:pPr marL="342900" marR="0" lvl="0" indent="-342900">
              <a:spcBef>
                <a:spcPts val="60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Timely Initiation of APS Assessments</a:t>
            </a:r>
          </a:p>
          <a:p>
            <a:pPr marL="342900" marR="0" lvl="0" indent="-342900">
              <a:spcBef>
                <a:spcPts val="600"/>
              </a:spcBef>
              <a:spcAft>
                <a:spcPts val="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Timely Completion of APS </a:t>
            </a:r>
            <a:r>
              <a:rPr lang="en-US" sz="2800" dirty="0" smtClean="0">
                <a:latin typeface="Calibri" panose="020F0502020204030204" pitchFamily="34" charset="0"/>
                <a:ea typeface="Calibri" panose="020F0502020204030204" pitchFamily="34" charset="0"/>
                <a:cs typeface="Times New Roman" panose="02020603050405020304" pitchFamily="18" charset="0"/>
              </a:rPr>
              <a:t>Assessments</a:t>
            </a:r>
            <a:endParaRPr lang="en-US" sz="2800" dirty="0"/>
          </a:p>
        </p:txBody>
      </p:sp>
    </p:spTree>
    <p:custDataLst>
      <p:tags r:id="rId1"/>
    </p:custDataLst>
    <p:extLst>
      <p:ext uri="{BB962C8B-B14F-4D97-AF65-F5344CB8AC3E}">
        <p14:creationId xmlns:p14="http://schemas.microsoft.com/office/powerpoint/2010/main" val="54391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dirty="0" smtClean="0"/>
              <a:t>Major Functions of Economic Services</a:t>
            </a:r>
            <a:endParaRPr lang="en-US" sz="3600" dirty="0"/>
          </a:p>
        </p:txBody>
      </p:sp>
      <p:sp>
        <p:nvSpPr>
          <p:cNvPr id="5" name="Subtitle 4"/>
          <p:cNvSpPr>
            <a:spLocks noGrp="1"/>
          </p:cNvSpPr>
          <p:nvPr>
            <p:ph idx="1"/>
          </p:nvPr>
        </p:nvSpPr>
        <p:spPr/>
        <p:txBody>
          <a:bodyPr>
            <a:normAutofit/>
          </a:bodyPr>
          <a:lstStyle/>
          <a:p>
            <a:pPr marL="457200" indent="-457200" algn="l">
              <a:lnSpc>
                <a:spcPts val="3500"/>
              </a:lnSpc>
              <a:spcBef>
                <a:spcPts val="1000"/>
              </a:spcBef>
              <a:buFont typeface="Arial" panose="020B0604020202020204" pitchFamily="34" charset="0"/>
              <a:buChar char="•"/>
            </a:pPr>
            <a:r>
              <a:rPr lang="en-US" dirty="0" smtClean="0">
                <a:solidFill>
                  <a:schemeClr val="tx1">
                    <a:lumMod val="75000"/>
                    <a:lumOff val="25000"/>
                  </a:schemeClr>
                </a:solidFill>
              </a:rPr>
              <a:t>Family Independence (TANF cash assistance)</a:t>
            </a:r>
          </a:p>
          <a:p>
            <a:pPr marL="457200" indent="-457200" algn="l">
              <a:lnSpc>
                <a:spcPts val="3500"/>
              </a:lnSpc>
              <a:spcBef>
                <a:spcPts val="1000"/>
              </a:spcBef>
              <a:buFont typeface="Arial" panose="020B0604020202020204" pitchFamily="34" charset="0"/>
              <a:buChar char="•"/>
            </a:pPr>
            <a:r>
              <a:rPr lang="en-US" dirty="0" smtClean="0">
                <a:solidFill>
                  <a:schemeClr val="tx1">
                    <a:lumMod val="75000"/>
                    <a:lumOff val="25000"/>
                  </a:schemeClr>
                </a:solidFill>
              </a:rPr>
              <a:t>Supplemental Nutrition Assistance Program (SNAP)(“food stamps”)</a:t>
            </a:r>
          </a:p>
          <a:p>
            <a:pPr marL="457200" indent="-457200" algn="l">
              <a:lnSpc>
                <a:spcPts val="3500"/>
              </a:lnSpc>
              <a:spcBef>
                <a:spcPts val="1000"/>
              </a:spcBef>
              <a:buFont typeface="Arial" panose="020B0604020202020204" pitchFamily="34" charset="0"/>
              <a:buChar char="•"/>
            </a:pPr>
            <a:r>
              <a:rPr lang="en-US" dirty="0" smtClean="0">
                <a:solidFill>
                  <a:schemeClr val="tx1">
                    <a:lumMod val="75000"/>
                    <a:lumOff val="25000"/>
                  </a:schemeClr>
                </a:solidFill>
              </a:rPr>
              <a:t>Food Assistance Programs</a:t>
            </a:r>
          </a:p>
          <a:p>
            <a:pPr marL="457200" indent="-457200" algn="l">
              <a:lnSpc>
                <a:spcPts val="3500"/>
              </a:lnSpc>
              <a:spcBef>
                <a:spcPts val="1000"/>
              </a:spcBef>
              <a:buFont typeface="Arial" panose="020B0604020202020204" pitchFamily="34" charset="0"/>
              <a:buChar char="•"/>
            </a:pPr>
            <a:r>
              <a:rPr lang="en-US" dirty="0" smtClean="0">
                <a:solidFill>
                  <a:schemeClr val="tx1">
                    <a:lumMod val="75000"/>
                    <a:lumOff val="25000"/>
                  </a:schemeClr>
                </a:solidFill>
              </a:rPr>
              <a:t>Child Care Licensing and Vouchers</a:t>
            </a:r>
          </a:p>
          <a:p>
            <a:pPr marL="457200" indent="-457200" algn="l">
              <a:lnSpc>
                <a:spcPts val="3500"/>
              </a:lnSpc>
              <a:spcBef>
                <a:spcPts val="1000"/>
              </a:spcBef>
              <a:buFont typeface="Arial" panose="020B0604020202020204" pitchFamily="34" charset="0"/>
              <a:buChar char="•"/>
            </a:pPr>
            <a:r>
              <a:rPr lang="en-US" dirty="0" smtClean="0">
                <a:solidFill>
                  <a:schemeClr val="tx1">
                    <a:lumMod val="75000"/>
                    <a:lumOff val="25000"/>
                  </a:schemeClr>
                </a:solidFill>
              </a:rPr>
              <a:t>Employment &amp; Training Programs</a:t>
            </a:r>
          </a:p>
          <a:p>
            <a:pPr marL="457200" indent="-457200" algn="l">
              <a:buFont typeface="Arial" panose="020B0604020202020204" pitchFamily="34" charset="0"/>
              <a:buChar char="•"/>
            </a:pP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18387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sz="half" idx="1"/>
          </p:nvPr>
        </p:nvSpPr>
        <p:spPr/>
        <p:txBody>
          <a:bodyPr>
            <a:normAutofit fontScale="92500" lnSpcReduction="20000"/>
          </a:bodyPr>
          <a:lstStyle/>
          <a:p>
            <a:pPr>
              <a:lnSpc>
                <a:spcPct val="120000"/>
              </a:lnSpc>
            </a:pPr>
            <a:r>
              <a:rPr lang="en-US" dirty="0" smtClean="0">
                <a:solidFill>
                  <a:schemeClr val="tx1"/>
                </a:solidFill>
                <a:latin typeface="Arial Narrow" panose="020B0606020202030204" pitchFamily="34" charset="0"/>
              </a:rPr>
              <a:t>Family Independence (FI) is South Carolina’s TANF program.  FI </a:t>
            </a:r>
            <a:r>
              <a:rPr lang="en-US" dirty="0">
                <a:solidFill>
                  <a:schemeClr val="tx1"/>
                </a:solidFill>
                <a:latin typeface="Arial Narrow" panose="020B0606020202030204" pitchFamily="34" charset="0"/>
              </a:rPr>
              <a:t>is a 24-month time-limited program that provides cash assistance and employment &amp; training services for parents with dependent children. Persons caring for a relative's child are also eligible.</a:t>
            </a:r>
          </a:p>
          <a:p>
            <a:pPr algn="l"/>
            <a:endParaRPr lang="en-US" dirty="0">
              <a:solidFill>
                <a:schemeClr val="tx1">
                  <a:lumMod val="75000"/>
                  <a:lumOff val="25000"/>
                </a:schemeClr>
              </a:solidFill>
            </a:endParaRPr>
          </a:p>
        </p:txBody>
      </p:sp>
      <p:sp>
        <p:nvSpPr>
          <p:cNvPr id="2" name="Content Placeholder 1"/>
          <p:cNvSpPr>
            <a:spLocks noGrp="1"/>
          </p:cNvSpPr>
          <p:nvPr>
            <p:ph sz="half" idx="2"/>
          </p:nvPr>
        </p:nvSpPr>
        <p:spPr/>
        <p:txBody>
          <a:bodyPr>
            <a:normAutofit fontScale="92500" lnSpcReduction="20000"/>
          </a:bodyPr>
          <a:lstStyle/>
          <a:p>
            <a:pPr marL="0" indent="0">
              <a:lnSpc>
                <a:spcPct val="120000"/>
              </a:lnSpc>
              <a:spcBef>
                <a:spcPts val="0"/>
              </a:spcBef>
              <a:buNone/>
            </a:pPr>
            <a:r>
              <a:rPr lang="en-US" dirty="0">
                <a:solidFill>
                  <a:schemeClr val="tx1"/>
                </a:solidFill>
                <a:latin typeface="Arial Narrow" panose="020B0606020202030204" pitchFamily="34" charset="0"/>
              </a:rPr>
              <a:t>In January 2015</a:t>
            </a:r>
            <a:r>
              <a:rPr lang="en-US" dirty="0" smtClean="0">
                <a:solidFill>
                  <a:schemeClr val="tx1"/>
                </a:solidFill>
                <a:latin typeface="Arial Narrow" panose="020B0606020202030204" pitchFamily="34" charset="0"/>
              </a:rPr>
              <a:t>:</a:t>
            </a:r>
          </a:p>
          <a:p>
            <a:pPr marL="0" indent="0">
              <a:lnSpc>
                <a:spcPct val="120000"/>
              </a:lnSpc>
              <a:spcBef>
                <a:spcPts val="0"/>
              </a:spcBef>
              <a:buNone/>
            </a:pPr>
            <a:endParaRPr lang="en-US" dirty="0">
              <a:solidFill>
                <a:schemeClr val="tx1"/>
              </a:solidFill>
              <a:latin typeface="Arial Narrow" panose="020B0606020202030204" pitchFamily="34" charset="0"/>
            </a:endParaRPr>
          </a:p>
          <a:p>
            <a:pPr marL="457200" indent="-457200">
              <a:lnSpc>
                <a:spcPct val="120000"/>
              </a:lnSpc>
              <a:spcBef>
                <a:spcPts val="0"/>
              </a:spcBef>
            </a:pPr>
            <a:r>
              <a:rPr lang="en-US" dirty="0">
                <a:solidFill>
                  <a:schemeClr val="tx1"/>
                </a:solidFill>
                <a:latin typeface="Arial Narrow" panose="020B0606020202030204" pitchFamily="34" charset="0"/>
              </a:rPr>
              <a:t>Families Served = 12,387 </a:t>
            </a:r>
          </a:p>
          <a:p>
            <a:pPr marL="457200" indent="-457200">
              <a:lnSpc>
                <a:spcPct val="120000"/>
              </a:lnSpc>
            </a:pPr>
            <a:r>
              <a:rPr lang="en-US" dirty="0">
                <a:solidFill>
                  <a:schemeClr val="tx1"/>
                </a:solidFill>
                <a:latin typeface="Arial Narrow" panose="020B0606020202030204" pitchFamily="34" charset="0"/>
              </a:rPr>
              <a:t>Average Benefit Amount = $</a:t>
            </a:r>
            <a:r>
              <a:rPr lang="en-US" dirty="0" smtClean="0">
                <a:solidFill>
                  <a:schemeClr val="tx1"/>
                </a:solidFill>
                <a:latin typeface="Arial Narrow" panose="020B0606020202030204" pitchFamily="34" charset="0"/>
              </a:rPr>
              <a:t>216</a:t>
            </a:r>
            <a:endParaRPr lang="en-US" dirty="0">
              <a:solidFill>
                <a:schemeClr val="tx1"/>
              </a:solidFill>
              <a:latin typeface="Arial Narrow" panose="020B0606020202030204" pitchFamily="34" charset="0"/>
            </a:endParaRPr>
          </a:p>
          <a:p>
            <a:pPr marL="457200" indent="-457200">
              <a:lnSpc>
                <a:spcPct val="120000"/>
              </a:lnSpc>
            </a:pPr>
            <a:r>
              <a:rPr lang="en-US" dirty="0">
                <a:solidFill>
                  <a:schemeClr val="tx1"/>
                </a:solidFill>
                <a:latin typeface="Arial Narrow" panose="020B0606020202030204" pitchFamily="34" charset="0"/>
              </a:rPr>
              <a:t>Average Household Size = 2.27</a:t>
            </a:r>
          </a:p>
          <a:p>
            <a:endParaRPr lang="en-US" dirty="0"/>
          </a:p>
        </p:txBody>
      </p:sp>
      <p:sp>
        <p:nvSpPr>
          <p:cNvPr id="4" name="Title 3"/>
          <p:cNvSpPr>
            <a:spLocks noGrp="1"/>
          </p:cNvSpPr>
          <p:nvPr>
            <p:ph type="title"/>
          </p:nvPr>
        </p:nvSpPr>
        <p:spPr/>
        <p:txBody>
          <a:bodyPr/>
          <a:lstStyle/>
          <a:p>
            <a:pPr algn="ctr"/>
            <a:r>
              <a:rPr lang="en-US" dirty="0" smtClean="0"/>
              <a:t>Family Independence (TANF)</a:t>
            </a:r>
            <a:endParaRPr lang="en-US" dirty="0"/>
          </a:p>
        </p:txBody>
      </p:sp>
    </p:spTree>
    <p:custDataLst>
      <p:tags r:id="rId1"/>
    </p:custDataLst>
    <p:extLst>
      <p:ext uri="{BB962C8B-B14F-4D97-AF65-F5344CB8AC3E}">
        <p14:creationId xmlns:p14="http://schemas.microsoft.com/office/powerpoint/2010/main" val="2495653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3600" dirty="0" smtClean="0"/>
              <a:t>Supplemental Nutrition Assistance Program (SNAP)</a:t>
            </a:r>
            <a:endParaRPr lang="en-US" sz="3600" dirty="0"/>
          </a:p>
        </p:txBody>
      </p:sp>
      <p:sp>
        <p:nvSpPr>
          <p:cNvPr id="5" name="Subtitle 4"/>
          <p:cNvSpPr>
            <a:spLocks noGrp="1"/>
          </p:cNvSpPr>
          <p:nvPr>
            <p:ph idx="1"/>
          </p:nvPr>
        </p:nvSpPr>
        <p:spPr/>
        <p:txBody>
          <a:bodyPr>
            <a:normAutofit fontScale="92500" lnSpcReduction="20000"/>
          </a:bodyPr>
          <a:lstStyle/>
          <a:p>
            <a:pPr marL="0" indent="0" algn="l">
              <a:lnSpc>
                <a:spcPct val="120000"/>
              </a:lnSpc>
              <a:buNone/>
            </a:pPr>
            <a:r>
              <a:rPr lang="en-US" dirty="0">
                <a:solidFill>
                  <a:schemeClr val="tx1"/>
                </a:solidFill>
              </a:rPr>
              <a:t>SNAP (“food stamps”) is a federal program designed to help families and individuals buy the food they need for a nutritionally adequate diet.  Benefits are distributed though Electronic Benefits Transfer, or “EBT cards”.</a:t>
            </a:r>
          </a:p>
          <a:p>
            <a:pPr marL="0" indent="0" algn="l">
              <a:lnSpc>
                <a:spcPct val="120000"/>
              </a:lnSpc>
              <a:spcBef>
                <a:spcPts val="1200"/>
              </a:spcBef>
              <a:buNone/>
            </a:pPr>
            <a:r>
              <a:rPr lang="en-US" dirty="0">
                <a:solidFill>
                  <a:schemeClr val="tx1"/>
                </a:solidFill>
              </a:rPr>
              <a:t>In January 2015:</a:t>
            </a:r>
          </a:p>
          <a:p>
            <a:pPr>
              <a:lnSpc>
                <a:spcPct val="120000"/>
              </a:lnSpc>
            </a:pPr>
            <a:r>
              <a:rPr lang="en-US" dirty="0">
                <a:solidFill>
                  <a:schemeClr val="tx1"/>
                </a:solidFill>
              </a:rPr>
              <a:t>Households Served = 382,860 (809,770 individuals)</a:t>
            </a:r>
          </a:p>
          <a:p>
            <a:pPr>
              <a:lnSpc>
                <a:spcPct val="120000"/>
              </a:lnSpc>
            </a:pPr>
            <a:r>
              <a:rPr lang="en-US" dirty="0">
                <a:solidFill>
                  <a:schemeClr val="tx1"/>
                </a:solidFill>
              </a:rPr>
              <a:t>Average Monthly Benefit = $264</a:t>
            </a:r>
          </a:p>
          <a:p>
            <a:pPr>
              <a:lnSpc>
                <a:spcPct val="120000"/>
              </a:lnSpc>
            </a:pPr>
            <a:r>
              <a:rPr lang="en-US" dirty="0">
                <a:solidFill>
                  <a:schemeClr val="tx1"/>
                </a:solidFill>
              </a:rPr>
              <a:t>Average Household Size = 2.11</a:t>
            </a:r>
          </a:p>
          <a:p>
            <a:pPr marL="0" indent="0" algn="l">
              <a:lnSpc>
                <a:spcPct val="120000"/>
              </a:lnSpc>
              <a:spcBef>
                <a:spcPts val="1200"/>
              </a:spcBef>
              <a:buNone/>
            </a:pPr>
            <a:r>
              <a:rPr lang="en-US" dirty="0">
                <a:solidFill>
                  <a:schemeClr val="tx1"/>
                </a:solidFill>
              </a:rPr>
              <a:t>SNAP policy is based on federal regulations.  DSS determines eligibility and administers employment &amp; training programs for recipients</a:t>
            </a:r>
            <a:r>
              <a:rPr lang="en-US" dirty="0" smtClean="0">
                <a:solidFill>
                  <a:schemeClr val="tx1"/>
                </a:solidFill>
              </a:rPr>
              <a:t>.</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13610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Executive Staff</a:t>
            </a:r>
            <a:endParaRPr lang="en-US" dirty="0"/>
          </a:p>
        </p:txBody>
      </p:sp>
      <p:sp>
        <p:nvSpPr>
          <p:cNvPr id="5" name="Subtitle 4"/>
          <p:cNvSpPr>
            <a:spLocks noGrp="1"/>
          </p:cNvSpPr>
          <p:nvPr>
            <p:ph idx="1"/>
          </p:nvPr>
        </p:nvSpPr>
        <p:spPr/>
        <p:txBody>
          <a:bodyPr>
            <a:normAutofit fontScale="92500" lnSpcReduction="10000"/>
          </a:bodyPr>
          <a:lstStyle/>
          <a:p>
            <a:pPr marL="0" indent="0" algn="l">
              <a:lnSpc>
                <a:spcPct val="100000"/>
              </a:lnSpc>
              <a:spcBef>
                <a:spcPts val="0"/>
              </a:spcBef>
              <a:buNone/>
              <a:tabLst>
                <a:tab pos="2743200" algn="l"/>
                <a:tab pos="6626225" algn="l"/>
              </a:tabLst>
            </a:pPr>
            <a:r>
              <a:rPr lang="en-US" sz="2000" dirty="0" smtClean="0">
                <a:solidFill>
                  <a:schemeClr val="tx1">
                    <a:lumMod val="75000"/>
                    <a:lumOff val="25000"/>
                  </a:schemeClr>
                </a:solidFill>
              </a:rPr>
              <a:t>V. Susan Alford	State Director	898-1390</a:t>
            </a:r>
          </a:p>
          <a:p>
            <a:pPr algn="l">
              <a:lnSpc>
                <a:spcPct val="100000"/>
              </a:lnSpc>
              <a:spcBef>
                <a:spcPts val="0"/>
              </a:spcBef>
              <a:tabLst>
                <a:tab pos="2743200" algn="l"/>
                <a:tab pos="6626225" algn="l"/>
              </a:tabLst>
            </a:pPr>
            <a:endParaRPr lang="en-US" sz="2000" dirty="0" smtClean="0">
              <a:solidFill>
                <a:schemeClr val="tx1">
                  <a:lumMod val="75000"/>
                  <a:lumOff val="25000"/>
                </a:schemeClr>
              </a:solidFill>
            </a:endParaRPr>
          </a:p>
          <a:p>
            <a:pPr marL="0" indent="0" algn="l">
              <a:lnSpc>
                <a:spcPct val="100000"/>
              </a:lnSpc>
              <a:spcBef>
                <a:spcPts val="0"/>
              </a:spcBef>
              <a:buNone/>
              <a:tabLst>
                <a:tab pos="2743200" algn="l"/>
                <a:tab pos="6626225" algn="l"/>
              </a:tabLst>
            </a:pPr>
            <a:r>
              <a:rPr lang="en-US" sz="2000" dirty="0" smtClean="0">
                <a:solidFill>
                  <a:schemeClr val="tx1">
                    <a:lumMod val="75000"/>
                    <a:lumOff val="25000"/>
                  </a:schemeClr>
                </a:solidFill>
              </a:rPr>
              <a:t>Holly Pisarik	Special Assistant to State Director	898-1390</a:t>
            </a:r>
          </a:p>
          <a:p>
            <a:pPr algn="l">
              <a:lnSpc>
                <a:spcPct val="100000"/>
              </a:lnSpc>
              <a:spcBef>
                <a:spcPts val="0"/>
              </a:spcBef>
              <a:tabLst>
                <a:tab pos="2743200" algn="l"/>
                <a:tab pos="6626225" algn="l"/>
              </a:tabLst>
            </a:pPr>
            <a:endParaRPr lang="en-US" sz="2000" dirty="0" smtClean="0">
              <a:solidFill>
                <a:schemeClr val="tx1">
                  <a:lumMod val="75000"/>
                  <a:lumOff val="25000"/>
                </a:schemeClr>
              </a:solidFill>
            </a:endParaRPr>
          </a:p>
          <a:p>
            <a:pPr marL="0" indent="0" algn="l">
              <a:lnSpc>
                <a:spcPct val="100000"/>
              </a:lnSpc>
              <a:spcBef>
                <a:spcPts val="0"/>
              </a:spcBef>
              <a:buNone/>
              <a:tabLst>
                <a:tab pos="2743200" algn="l"/>
                <a:tab pos="6626225" algn="l"/>
              </a:tabLst>
            </a:pPr>
            <a:r>
              <a:rPr lang="en-US" sz="2000" dirty="0" smtClean="0">
                <a:solidFill>
                  <a:schemeClr val="tx1">
                    <a:lumMod val="75000"/>
                    <a:lumOff val="25000"/>
                  </a:schemeClr>
                </a:solidFill>
              </a:rPr>
              <a:t>Jessica Hanak-Coulter	Deputy State Director for 	898-1370</a:t>
            </a:r>
          </a:p>
          <a:p>
            <a:pPr marL="0" indent="0" algn="l">
              <a:lnSpc>
                <a:spcPct val="100000"/>
              </a:lnSpc>
              <a:spcBef>
                <a:spcPts val="0"/>
              </a:spcBef>
              <a:buNone/>
              <a:tabLst>
                <a:tab pos="2743200" algn="l"/>
                <a:tab pos="6626225" algn="l"/>
              </a:tabLst>
            </a:pPr>
            <a:r>
              <a:rPr lang="en-US" sz="2000" dirty="0">
                <a:solidFill>
                  <a:schemeClr val="tx1">
                    <a:lumMod val="75000"/>
                    <a:lumOff val="25000"/>
                  </a:schemeClr>
                </a:solidFill>
              </a:rPr>
              <a:t>	</a:t>
            </a:r>
            <a:r>
              <a:rPr lang="en-US" sz="2000" dirty="0" smtClean="0">
                <a:solidFill>
                  <a:schemeClr val="tx1">
                    <a:lumMod val="75000"/>
                    <a:lumOff val="25000"/>
                  </a:schemeClr>
                </a:solidFill>
              </a:rPr>
              <a:t>Human Services</a:t>
            </a:r>
          </a:p>
          <a:p>
            <a:pPr algn="l">
              <a:lnSpc>
                <a:spcPct val="100000"/>
              </a:lnSpc>
              <a:spcBef>
                <a:spcPts val="0"/>
              </a:spcBef>
              <a:tabLst>
                <a:tab pos="2743200" algn="l"/>
                <a:tab pos="6626225" algn="l"/>
              </a:tabLst>
            </a:pPr>
            <a:endParaRPr lang="en-US" sz="2000" dirty="0">
              <a:solidFill>
                <a:schemeClr val="tx1">
                  <a:lumMod val="75000"/>
                  <a:lumOff val="25000"/>
                </a:schemeClr>
              </a:solidFill>
            </a:endParaRPr>
          </a:p>
          <a:p>
            <a:pPr marL="0" indent="0" algn="l">
              <a:lnSpc>
                <a:spcPct val="100000"/>
              </a:lnSpc>
              <a:spcBef>
                <a:spcPts val="0"/>
              </a:spcBef>
              <a:buNone/>
              <a:tabLst>
                <a:tab pos="2743200" algn="l"/>
                <a:tab pos="6626225" algn="l"/>
              </a:tabLst>
            </a:pPr>
            <a:r>
              <a:rPr lang="en-US" sz="2000" dirty="0" smtClean="0">
                <a:solidFill>
                  <a:schemeClr val="tx1">
                    <a:lumMod val="75000"/>
                    <a:lumOff val="25000"/>
                  </a:schemeClr>
                </a:solidFill>
              </a:rPr>
              <a:t>Amber Gillum	Deputy State Director for 	898-7305</a:t>
            </a:r>
          </a:p>
          <a:p>
            <a:pPr marL="0" indent="0" algn="l">
              <a:lnSpc>
                <a:spcPct val="100000"/>
              </a:lnSpc>
              <a:spcBef>
                <a:spcPts val="0"/>
              </a:spcBef>
              <a:buNone/>
              <a:tabLst>
                <a:tab pos="2743200" algn="l"/>
                <a:tab pos="6626225" algn="l"/>
              </a:tabLst>
            </a:pPr>
            <a:r>
              <a:rPr lang="en-US" sz="2000" dirty="0">
                <a:solidFill>
                  <a:schemeClr val="tx1">
                    <a:lumMod val="75000"/>
                    <a:lumOff val="25000"/>
                  </a:schemeClr>
                </a:solidFill>
              </a:rPr>
              <a:t>	</a:t>
            </a:r>
            <a:r>
              <a:rPr lang="en-US" sz="2000" dirty="0" smtClean="0">
                <a:solidFill>
                  <a:schemeClr val="tx1">
                    <a:lumMod val="75000"/>
                    <a:lumOff val="25000"/>
                  </a:schemeClr>
                </a:solidFill>
              </a:rPr>
              <a:t>Economic Services</a:t>
            </a:r>
          </a:p>
          <a:p>
            <a:pPr algn="l">
              <a:lnSpc>
                <a:spcPct val="100000"/>
              </a:lnSpc>
              <a:spcBef>
                <a:spcPts val="0"/>
              </a:spcBef>
              <a:tabLst>
                <a:tab pos="2743200" algn="l"/>
                <a:tab pos="6626225" algn="l"/>
              </a:tabLst>
            </a:pPr>
            <a:endParaRPr lang="en-US" sz="2000" dirty="0" smtClean="0">
              <a:solidFill>
                <a:schemeClr val="tx1">
                  <a:lumMod val="75000"/>
                  <a:lumOff val="25000"/>
                </a:schemeClr>
              </a:solidFill>
            </a:endParaRPr>
          </a:p>
          <a:p>
            <a:pPr marL="0" indent="0" algn="l">
              <a:lnSpc>
                <a:spcPct val="100000"/>
              </a:lnSpc>
              <a:spcBef>
                <a:spcPts val="0"/>
              </a:spcBef>
              <a:buNone/>
              <a:tabLst>
                <a:tab pos="2743200" algn="l"/>
                <a:tab pos="6626225" algn="l"/>
              </a:tabLst>
            </a:pPr>
            <a:r>
              <a:rPr lang="en-US" sz="2000" dirty="0" smtClean="0">
                <a:solidFill>
                  <a:schemeClr val="tx1">
                    <a:lumMod val="75000"/>
                    <a:lumOff val="25000"/>
                  </a:schemeClr>
                </a:solidFill>
              </a:rPr>
              <a:t>Katie Morgan	Director, Integrated Child 	898-1519</a:t>
            </a:r>
          </a:p>
          <a:p>
            <a:pPr marL="0" indent="0" algn="l">
              <a:lnSpc>
                <a:spcPct val="100000"/>
              </a:lnSpc>
              <a:spcBef>
                <a:spcPts val="0"/>
              </a:spcBef>
              <a:buNone/>
              <a:tabLst>
                <a:tab pos="2743200" algn="l"/>
                <a:tab pos="6626225" algn="l"/>
              </a:tabLst>
            </a:pPr>
            <a:r>
              <a:rPr lang="en-US" sz="2000" dirty="0">
                <a:solidFill>
                  <a:schemeClr val="tx1">
                    <a:lumMod val="75000"/>
                    <a:lumOff val="25000"/>
                  </a:schemeClr>
                </a:solidFill>
              </a:rPr>
              <a:t>	</a:t>
            </a:r>
            <a:r>
              <a:rPr lang="en-US" sz="2000" dirty="0" smtClean="0">
                <a:solidFill>
                  <a:schemeClr val="tx1">
                    <a:lumMod val="75000"/>
                    <a:lumOff val="25000"/>
                  </a:schemeClr>
                </a:solidFill>
              </a:rPr>
              <a:t>Support Services</a:t>
            </a:r>
          </a:p>
          <a:p>
            <a:pPr algn="l">
              <a:lnSpc>
                <a:spcPct val="100000"/>
              </a:lnSpc>
              <a:spcBef>
                <a:spcPts val="0"/>
              </a:spcBef>
              <a:tabLst>
                <a:tab pos="2743200" algn="l"/>
                <a:tab pos="6626225" algn="l"/>
              </a:tabLst>
            </a:pPr>
            <a:endParaRPr lang="en-US" sz="2000" dirty="0">
              <a:solidFill>
                <a:schemeClr val="tx1">
                  <a:lumMod val="75000"/>
                  <a:lumOff val="25000"/>
                </a:schemeClr>
              </a:solidFill>
            </a:endParaRPr>
          </a:p>
          <a:p>
            <a:pPr marL="0" indent="0" algn="l">
              <a:lnSpc>
                <a:spcPct val="100000"/>
              </a:lnSpc>
              <a:spcBef>
                <a:spcPts val="0"/>
              </a:spcBef>
              <a:buNone/>
              <a:tabLst>
                <a:tab pos="2743200" algn="l"/>
                <a:tab pos="6626225" algn="l"/>
              </a:tabLst>
            </a:pPr>
            <a:r>
              <a:rPr lang="en-US" sz="2000" dirty="0" smtClean="0">
                <a:solidFill>
                  <a:schemeClr val="tx1">
                    <a:lumMod val="75000"/>
                    <a:lumOff val="25000"/>
                  </a:schemeClr>
                </a:solidFill>
              </a:rPr>
              <a:t>William Bray	Liaison to House Legislative	898-7225</a:t>
            </a:r>
          </a:p>
          <a:p>
            <a:pPr marL="0" indent="0" algn="l">
              <a:lnSpc>
                <a:spcPct val="100000"/>
              </a:lnSpc>
              <a:spcBef>
                <a:spcPts val="0"/>
              </a:spcBef>
              <a:buNone/>
              <a:tabLst>
                <a:tab pos="2743200" algn="l"/>
                <a:tab pos="6626225" algn="l"/>
              </a:tabLst>
            </a:pPr>
            <a:r>
              <a:rPr lang="en-US" sz="2000" dirty="0">
                <a:solidFill>
                  <a:schemeClr val="tx1">
                    <a:lumMod val="75000"/>
                    <a:lumOff val="25000"/>
                  </a:schemeClr>
                </a:solidFill>
              </a:rPr>
              <a:t>	</a:t>
            </a:r>
            <a:r>
              <a:rPr lang="en-US" sz="2000" dirty="0" smtClean="0">
                <a:solidFill>
                  <a:schemeClr val="tx1">
                    <a:lumMod val="75000"/>
                    <a:lumOff val="25000"/>
                  </a:schemeClr>
                </a:solidFill>
              </a:rPr>
              <a:t>Oversight Subcommittee</a:t>
            </a:r>
          </a:p>
          <a:p>
            <a:pPr algn="l">
              <a:lnSpc>
                <a:spcPct val="100000"/>
              </a:lnSpc>
              <a:spcBef>
                <a:spcPts val="0"/>
              </a:spcBef>
              <a:tabLst>
                <a:tab pos="2743200" algn="l"/>
                <a:tab pos="5033963" algn="l"/>
              </a:tabLst>
            </a:pPr>
            <a:endParaRPr lang="en-US" sz="2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84181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t>Food Assistance Programs</a:t>
            </a:r>
            <a:endParaRPr lang="en-US" dirty="0"/>
          </a:p>
        </p:txBody>
      </p:sp>
      <p:sp>
        <p:nvSpPr>
          <p:cNvPr id="5" name="Subtitle 4"/>
          <p:cNvSpPr>
            <a:spLocks noGrp="1"/>
          </p:cNvSpPr>
          <p:nvPr>
            <p:ph idx="1"/>
          </p:nvPr>
        </p:nvSpPr>
        <p:spPr/>
        <p:txBody>
          <a:bodyPr>
            <a:normAutofit fontScale="62500" lnSpcReduction="20000"/>
          </a:bodyPr>
          <a:lstStyle/>
          <a:p>
            <a:pPr marL="0" lvl="0" indent="0" algn="l">
              <a:lnSpc>
                <a:spcPct val="120000"/>
              </a:lnSpc>
              <a:buNone/>
            </a:pPr>
            <a:r>
              <a:rPr lang="en-US" u="sng" dirty="0">
                <a:solidFill>
                  <a:schemeClr val="tx1"/>
                </a:solidFill>
              </a:rPr>
              <a:t>Senior Farmers’ Market Nutrition Program </a:t>
            </a:r>
            <a:r>
              <a:rPr lang="en-US" dirty="0">
                <a:solidFill>
                  <a:schemeClr val="tx1"/>
                </a:solidFill>
              </a:rPr>
              <a:t>(SFMNP): provides fresh, locally grown fruits and vegetables to low-income seniors.  Serves approximately 25,000 each year. </a:t>
            </a:r>
          </a:p>
          <a:p>
            <a:pPr marL="0" lvl="0" indent="0" algn="l">
              <a:lnSpc>
                <a:spcPct val="120000"/>
              </a:lnSpc>
              <a:spcBef>
                <a:spcPts val="1200"/>
              </a:spcBef>
              <a:buNone/>
            </a:pPr>
            <a:r>
              <a:rPr lang="en-US" u="sng" dirty="0">
                <a:solidFill>
                  <a:schemeClr val="tx1"/>
                </a:solidFill>
              </a:rPr>
              <a:t>Child &amp; Adult Care Food Program </a:t>
            </a:r>
            <a:r>
              <a:rPr lang="en-US" dirty="0">
                <a:solidFill>
                  <a:schemeClr val="tx1"/>
                </a:solidFill>
              </a:rPr>
              <a:t>(CACFP): provides meal reimbursements to child care centers and adult day care centers for serving nutritious meals. Over 20 million meals served in FFY 2014.</a:t>
            </a:r>
          </a:p>
          <a:p>
            <a:pPr marL="0" lvl="0" indent="0" algn="l">
              <a:lnSpc>
                <a:spcPct val="120000"/>
              </a:lnSpc>
              <a:spcBef>
                <a:spcPts val="1200"/>
              </a:spcBef>
              <a:buNone/>
            </a:pPr>
            <a:r>
              <a:rPr lang="en-US" u="sng" dirty="0">
                <a:solidFill>
                  <a:schemeClr val="tx1"/>
                </a:solidFill>
              </a:rPr>
              <a:t>The Emergency Food Assistance Program </a:t>
            </a:r>
            <a:r>
              <a:rPr lang="en-US" dirty="0">
                <a:solidFill>
                  <a:schemeClr val="tx1"/>
                </a:solidFill>
              </a:rPr>
              <a:t>(TEFAP): provides low-income Americans, including elderly people, with emergency food and nutrition assistance at no cost.  Administered through local food banks.</a:t>
            </a:r>
          </a:p>
          <a:p>
            <a:pPr marL="0" lvl="0" indent="0" algn="l">
              <a:lnSpc>
                <a:spcPct val="120000"/>
              </a:lnSpc>
              <a:spcBef>
                <a:spcPts val="1200"/>
              </a:spcBef>
              <a:buNone/>
            </a:pPr>
            <a:r>
              <a:rPr lang="en-US" u="sng" dirty="0">
                <a:solidFill>
                  <a:schemeClr val="tx1"/>
                </a:solidFill>
              </a:rPr>
              <a:t>Commodity Supplemental Food Program </a:t>
            </a:r>
            <a:r>
              <a:rPr lang="en-US" dirty="0">
                <a:solidFill>
                  <a:schemeClr val="tx1"/>
                </a:solidFill>
              </a:rPr>
              <a:t>(CSFP): food purchased by USDA, and distributed  through local food banks.  Available to low-income individuals over age 60 in 15 Counties. Participants receive a monthly package of food and are provided nutritional education. </a:t>
            </a:r>
          </a:p>
          <a:p>
            <a:pPr marL="0" lvl="0" indent="0" algn="l">
              <a:lnSpc>
                <a:spcPct val="120000"/>
              </a:lnSpc>
              <a:spcBef>
                <a:spcPts val="1200"/>
              </a:spcBef>
              <a:buNone/>
            </a:pPr>
            <a:r>
              <a:rPr lang="en-US" u="sng" dirty="0">
                <a:solidFill>
                  <a:schemeClr val="tx1"/>
                </a:solidFill>
              </a:rPr>
              <a:t>Emergency Shelter Program </a:t>
            </a:r>
            <a:r>
              <a:rPr lang="en-US" dirty="0">
                <a:solidFill>
                  <a:schemeClr val="tx1"/>
                </a:solidFill>
              </a:rPr>
              <a:t>(ESP): provides meal reimbursements to emergency and homeless shelters, battered women's shelters, and facilities that provide </a:t>
            </a:r>
            <a:r>
              <a:rPr lang="en-US" dirty="0" smtClean="0">
                <a:solidFill>
                  <a:schemeClr val="tx1"/>
                </a:solidFill>
              </a:rPr>
              <a:t>temporary </a:t>
            </a:r>
            <a:r>
              <a:rPr lang="en-US" dirty="0">
                <a:solidFill>
                  <a:schemeClr val="tx1"/>
                </a:solidFill>
              </a:rPr>
              <a:t>shelter to children age 18 and younger and their families</a:t>
            </a:r>
            <a:r>
              <a:rPr lang="en-US" dirty="0" smtClean="0">
                <a:solidFill>
                  <a:schemeClr val="tx1"/>
                </a:solidFill>
              </a:rPr>
              <a:t>.</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427411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Child Care</a:t>
            </a:r>
            <a:endParaRPr lang="en-US" sz="3600" dirty="0"/>
          </a:p>
        </p:txBody>
      </p:sp>
      <p:sp>
        <p:nvSpPr>
          <p:cNvPr id="5" name="Subtitle 4"/>
          <p:cNvSpPr>
            <a:spLocks noGrp="1"/>
          </p:cNvSpPr>
          <p:nvPr>
            <p:ph idx="1"/>
          </p:nvPr>
        </p:nvSpPr>
        <p:spPr/>
        <p:txBody>
          <a:bodyPr>
            <a:normAutofit fontScale="62500" lnSpcReduction="20000"/>
          </a:bodyPr>
          <a:lstStyle/>
          <a:p>
            <a:pPr marL="0" indent="0" algn="l">
              <a:lnSpc>
                <a:spcPct val="120000"/>
              </a:lnSpc>
              <a:buNone/>
            </a:pPr>
            <a:r>
              <a:rPr lang="en-US" sz="2800" dirty="0">
                <a:solidFill>
                  <a:schemeClr val="tx1"/>
                </a:solidFill>
              </a:rPr>
              <a:t>DSS licenses and regulates child care centers and family child care homes across the state, and provides child care assistance for parents participating in TANF work programs, working parents transitioning from </a:t>
            </a:r>
            <a:r>
              <a:rPr lang="en-US" sz="2800" dirty="0" smtClean="0">
                <a:solidFill>
                  <a:schemeClr val="tx1"/>
                </a:solidFill>
              </a:rPr>
              <a:t>Family Independence, and </a:t>
            </a:r>
            <a:r>
              <a:rPr lang="en-US" sz="2800" dirty="0">
                <a:solidFill>
                  <a:schemeClr val="tx1"/>
                </a:solidFill>
              </a:rPr>
              <a:t>families in active CPS </a:t>
            </a:r>
            <a:r>
              <a:rPr lang="en-US" sz="2800" dirty="0" smtClean="0">
                <a:solidFill>
                  <a:schemeClr val="tx1"/>
                </a:solidFill>
              </a:rPr>
              <a:t>cases.  DSS maintains a listing on its website of childcare facilities registered or licensed by the Department.  </a:t>
            </a:r>
          </a:p>
          <a:p>
            <a:pPr algn="l">
              <a:lnSpc>
                <a:spcPct val="120000"/>
              </a:lnSpc>
            </a:pPr>
            <a:endParaRPr lang="en-US" sz="2800" dirty="0" smtClean="0">
              <a:solidFill>
                <a:schemeClr val="tx1"/>
              </a:solidFill>
            </a:endParaRPr>
          </a:p>
          <a:p>
            <a:pPr marL="0" indent="0" algn="l">
              <a:lnSpc>
                <a:spcPct val="120000"/>
              </a:lnSpc>
              <a:buNone/>
            </a:pPr>
            <a:r>
              <a:rPr lang="en-US" sz="2800" dirty="0" smtClean="0">
                <a:solidFill>
                  <a:schemeClr val="tx1"/>
                </a:solidFill>
              </a:rPr>
              <a:t>DSS also administers the Advocates for Better Care (ABC) Quality Program, a voluntary quality rating and improvement system for childcare providers.</a:t>
            </a:r>
          </a:p>
          <a:p>
            <a:pPr algn="l">
              <a:lnSpc>
                <a:spcPct val="120000"/>
              </a:lnSpc>
            </a:pPr>
            <a:endParaRPr lang="en-US" sz="2800" dirty="0">
              <a:solidFill>
                <a:schemeClr val="tx1"/>
              </a:solidFill>
            </a:endParaRPr>
          </a:p>
          <a:p>
            <a:pPr marL="0" indent="0" algn="l">
              <a:lnSpc>
                <a:spcPct val="100000"/>
              </a:lnSpc>
              <a:spcBef>
                <a:spcPts val="0"/>
              </a:spcBef>
              <a:buNone/>
              <a:tabLst>
                <a:tab pos="457200" algn="l"/>
                <a:tab pos="6400800" algn="r"/>
              </a:tabLst>
            </a:pPr>
            <a:r>
              <a:rPr lang="en-US" sz="2800" dirty="0" smtClean="0">
                <a:solidFill>
                  <a:schemeClr val="tx1"/>
                </a:solidFill>
              </a:rPr>
              <a:t>Registered Family Childcare Homes	1,157</a:t>
            </a:r>
          </a:p>
          <a:p>
            <a:pPr marL="0" indent="0" algn="l">
              <a:lnSpc>
                <a:spcPct val="100000"/>
              </a:lnSpc>
              <a:spcBef>
                <a:spcPts val="0"/>
              </a:spcBef>
              <a:buNone/>
              <a:tabLst>
                <a:tab pos="457200" algn="l"/>
                <a:tab pos="6400800" algn="r"/>
              </a:tabLst>
            </a:pPr>
            <a:r>
              <a:rPr lang="en-US" sz="2800" dirty="0" smtClean="0">
                <a:solidFill>
                  <a:schemeClr val="tx1"/>
                </a:solidFill>
              </a:rPr>
              <a:t>Licensed Family Childcare Homes	14</a:t>
            </a:r>
          </a:p>
          <a:p>
            <a:pPr marL="0" indent="0" algn="l">
              <a:lnSpc>
                <a:spcPct val="100000"/>
              </a:lnSpc>
              <a:spcBef>
                <a:spcPts val="0"/>
              </a:spcBef>
              <a:buNone/>
              <a:tabLst>
                <a:tab pos="457200" algn="l"/>
                <a:tab pos="6400800" algn="r"/>
              </a:tabLst>
            </a:pPr>
            <a:r>
              <a:rPr lang="en-US" sz="2800" dirty="0" smtClean="0">
                <a:solidFill>
                  <a:schemeClr val="tx1"/>
                </a:solidFill>
              </a:rPr>
              <a:t>Registered Faith-Based Centers	215</a:t>
            </a:r>
          </a:p>
          <a:p>
            <a:pPr marL="0" indent="0" algn="l">
              <a:lnSpc>
                <a:spcPct val="100000"/>
              </a:lnSpc>
              <a:spcBef>
                <a:spcPts val="0"/>
              </a:spcBef>
              <a:buNone/>
              <a:tabLst>
                <a:tab pos="457200" algn="l"/>
                <a:tab pos="6400800" algn="r"/>
              </a:tabLst>
            </a:pPr>
            <a:r>
              <a:rPr lang="en-US" sz="2800" dirty="0" smtClean="0">
                <a:solidFill>
                  <a:schemeClr val="tx1"/>
                </a:solidFill>
              </a:rPr>
              <a:t>Licensed Childcare Centers and Group Homes	</a:t>
            </a:r>
            <a:r>
              <a:rPr lang="en-US" sz="2800" u="sng" dirty="0" smtClean="0">
                <a:solidFill>
                  <a:schemeClr val="tx1"/>
                </a:solidFill>
              </a:rPr>
              <a:t>1,531</a:t>
            </a:r>
          </a:p>
          <a:p>
            <a:pPr marL="0" indent="0" algn="l">
              <a:lnSpc>
                <a:spcPct val="100000"/>
              </a:lnSpc>
              <a:spcBef>
                <a:spcPts val="0"/>
              </a:spcBef>
              <a:buNone/>
              <a:tabLst>
                <a:tab pos="457200" algn="l"/>
                <a:tab pos="6400800" algn="r"/>
              </a:tabLst>
            </a:pPr>
            <a:r>
              <a:rPr lang="en-US" sz="2800" dirty="0">
                <a:solidFill>
                  <a:schemeClr val="tx1"/>
                </a:solidFill>
              </a:rPr>
              <a:t>	</a:t>
            </a:r>
            <a:r>
              <a:rPr lang="en-US" sz="2800" dirty="0" smtClean="0">
                <a:solidFill>
                  <a:schemeClr val="tx1"/>
                </a:solidFill>
              </a:rPr>
              <a:t>Total Facilities	2,917</a:t>
            </a:r>
            <a:endParaRPr lang="en-US" sz="2800" dirty="0">
              <a:solidFill>
                <a:schemeClr val="tx1"/>
              </a:solidFill>
            </a:endParaRPr>
          </a:p>
        </p:txBody>
      </p:sp>
    </p:spTree>
    <p:custDataLst>
      <p:tags r:id="rId1"/>
    </p:custDataLst>
    <p:extLst>
      <p:ext uri="{BB962C8B-B14F-4D97-AF65-F5344CB8AC3E}">
        <p14:creationId xmlns:p14="http://schemas.microsoft.com/office/powerpoint/2010/main" val="1797043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Employment &amp; Training </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20000"/>
              </a:lnSpc>
              <a:buNone/>
            </a:pPr>
            <a:r>
              <a:rPr lang="en-US" sz="5100" dirty="0" smtClean="0">
                <a:solidFill>
                  <a:schemeClr val="tx1"/>
                </a:solidFill>
                <a:latin typeface="+mn-lt"/>
              </a:rPr>
              <a:t>TANF Employment &amp; Training activities include</a:t>
            </a:r>
            <a:r>
              <a:rPr lang="en-US" sz="5100" dirty="0">
                <a:solidFill>
                  <a:schemeClr val="tx1"/>
                </a:solidFill>
                <a:latin typeface="+mn-lt"/>
              </a:rPr>
              <a:t>: Employment </a:t>
            </a:r>
            <a:r>
              <a:rPr lang="en-US" sz="5100" dirty="0" smtClean="0">
                <a:solidFill>
                  <a:schemeClr val="tx1"/>
                </a:solidFill>
                <a:latin typeface="+mn-lt"/>
              </a:rPr>
              <a:t>Preparation, Supervised Job Search, </a:t>
            </a:r>
            <a:r>
              <a:rPr lang="en-US" sz="5100" dirty="0">
                <a:solidFill>
                  <a:schemeClr val="tx1"/>
                </a:solidFill>
                <a:latin typeface="+mn-lt"/>
              </a:rPr>
              <a:t>Work Experience, On-the-Job Training, and Community Service</a:t>
            </a:r>
            <a:r>
              <a:rPr lang="en-US" sz="5100" dirty="0" smtClean="0">
                <a:solidFill>
                  <a:schemeClr val="tx1"/>
                </a:solidFill>
                <a:latin typeface="+mn-lt"/>
              </a:rPr>
              <a:t>.</a:t>
            </a:r>
          </a:p>
          <a:p>
            <a:pPr marL="0" indent="0">
              <a:lnSpc>
                <a:spcPct val="120000"/>
              </a:lnSpc>
              <a:buNone/>
            </a:pPr>
            <a:endParaRPr lang="en-US" sz="5100" dirty="0" smtClean="0">
              <a:solidFill>
                <a:schemeClr val="tx1"/>
              </a:solidFill>
              <a:latin typeface="+mn-lt"/>
            </a:endParaRPr>
          </a:p>
          <a:p>
            <a:pPr marL="0" lvl="0" indent="0">
              <a:lnSpc>
                <a:spcPct val="120000"/>
              </a:lnSpc>
              <a:buNone/>
            </a:pPr>
            <a:r>
              <a:rPr lang="en-US" sz="5100" dirty="0">
                <a:solidFill>
                  <a:schemeClr val="tx1"/>
                </a:solidFill>
                <a:latin typeface="+mn-lt"/>
              </a:rPr>
              <a:t>SNAP </a:t>
            </a:r>
            <a:r>
              <a:rPr lang="en-US" sz="5100" dirty="0" smtClean="0">
                <a:solidFill>
                  <a:schemeClr val="tx1"/>
                </a:solidFill>
                <a:latin typeface="+mn-lt"/>
              </a:rPr>
              <a:t>Employment &amp; Training activities </a:t>
            </a:r>
            <a:r>
              <a:rPr lang="en-US" sz="5100" dirty="0">
                <a:solidFill>
                  <a:schemeClr val="tx1"/>
                </a:solidFill>
                <a:latin typeface="+mn-lt"/>
              </a:rPr>
              <a:t>include: Job Search Training, Supervised Job Search, Education, Vocational Training, Work Experience, and </a:t>
            </a:r>
            <a:r>
              <a:rPr lang="en-US" sz="5100" dirty="0" smtClean="0">
                <a:solidFill>
                  <a:schemeClr val="tx1"/>
                </a:solidFill>
                <a:latin typeface="+mn-lt"/>
              </a:rPr>
              <a:t>Workforce </a:t>
            </a:r>
            <a:r>
              <a:rPr lang="en-US" sz="5100" dirty="0">
                <a:solidFill>
                  <a:schemeClr val="tx1"/>
                </a:solidFill>
                <a:latin typeface="+mn-lt"/>
              </a:rPr>
              <a:t>Investment Act (WIA) services</a:t>
            </a:r>
            <a:r>
              <a:rPr lang="en-US" sz="5100" dirty="0" smtClean="0">
                <a:solidFill>
                  <a:schemeClr val="tx1"/>
                </a:solidFill>
                <a:latin typeface="+mn-lt"/>
              </a:rPr>
              <a:t>.</a:t>
            </a:r>
          </a:p>
          <a:p>
            <a:pPr marL="0" lvl="0" indent="0">
              <a:lnSpc>
                <a:spcPct val="120000"/>
              </a:lnSpc>
              <a:buNone/>
            </a:pPr>
            <a:endParaRPr lang="en-US" sz="5100" dirty="0" smtClean="0">
              <a:solidFill>
                <a:schemeClr val="tx1"/>
              </a:solidFill>
              <a:latin typeface="+mn-lt"/>
            </a:endParaRPr>
          </a:p>
          <a:p>
            <a:pPr marL="0" lvl="0" indent="0">
              <a:lnSpc>
                <a:spcPct val="120000"/>
              </a:lnSpc>
              <a:buNone/>
            </a:pPr>
            <a:r>
              <a:rPr lang="en-US" sz="5100" dirty="0" smtClean="0">
                <a:solidFill>
                  <a:schemeClr val="tx1"/>
                </a:solidFill>
                <a:latin typeface="+mn-lt"/>
              </a:rPr>
              <a:t>Participation is mandatory in both programs for certain populations (e.g., work-eligible TANF recipients, Able-Bodied Adults Without Dependents receiving SNAP).</a:t>
            </a:r>
            <a:endParaRPr lang="en-US" sz="5100" dirty="0">
              <a:solidFill>
                <a:schemeClr val="tx1"/>
              </a:solidFill>
              <a:latin typeface="+mn-lt"/>
            </a:endParaRPr>
          </a:p>
          <a:p>
            <a:pPr marL="0" indent="0">
              <a:buNone/>
            </a:pPr>
            <a:endParaRPr lang="en-US" sz="2400" dirty="0">
              <a:latin typeface="+mn-lt"/>
            </a:endParaRPr>
          </a:p>
          <a:p>
            <a:endParaRPr lang="en-US" dirty="0"/>
          </a:p>
        </p:txBody>
      </p:sp>
    </p:spTree>
    <p:extLst>
      <p:ext uri="{BB962C8B-B14F-4D97-AF65-F5344CB8AC3E}">
        <p14:creationId xmlns:p14="http://schemas.microsoft.com/office/powerpoint/2010/main" val="4002400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dirty="0" smtClean="0"/>
              <a:t>Economic Services</a:t>
            </a:r>
            <a:br>
              <a:rPr lang="en-US" sz="3600" dirty="0" smtClean="0"/>
            </a:br>
            <a:r>
              <a:rPr lang="en-US" sz="3600" dirty="0" smtClean="0"/>
              <a:t>Key Outcomes</a:t>
            </a:r>
            <a:endParaRPr lang="en-US" sz="3600" dirty="0"/>
          </a:p>
        </p:txBody>
      </p:sp>
      <p:sp>
        <p:nvSpPr>
          <p:cNvPr id="2" name="Rectangle 1"/>
          <p:cNvSpPr/>
          <p:nvPr/>
        </p:nvSpPr>
        <p:spPr>
          <a:xfrm>
            <a:off x="914400" y="1752600"/>
            <a:ext cx="7543800" cy="2693045"/>
          </a:xfrm>
          <a:prstGeom prst="rect">
            <a:avLst/>
          </a:prstGeom>
        </p:spPr>
        <p:txBody>
          <a:bodyPr wrap="square">
            <a:spAutoFit/>
          </a:bodyPr>
          <a:lstStyle/>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Timely Processing of FI Applications</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Timely Process of SNAP Applications</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SNAP Benefits Issued Accurately</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ABC Child Care Vouchers Disbursed</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Annual Child Care Licensing Visits</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Annual Visits to Registered Family Child Care Homes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7820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Integrated Child Support Services</a:t>
            </a:r>
            <a:endParaRPr lang="en-US" dirty="0"/>
          </a:p>
        </p:txBody>
      </p:sp>
      <p:sp>
        <p:nvSpPr>
          <p:cNvPr id="5" name="Subtitle 4"/>
          <p:cNvSpPr>
            <a:spLocks noGrp="1"/>
          </p:cNvSpPr>
          <p:nvPr>
            <p:ph idx="1"/>
          </p:nvPr>
        </p:nvSpPr>
        <p:spPr>
          <a:xfrm>
            <a:off x="228600" y="1600200"/>
            <a:ext cx="4114800" cy="4495800"/>
          </a:xfrm>
        </p:spPr>
        <p:txBody>
          <a:bodyPr>
            <a:normAutofit fontScale="77500" lnSpcReduction="20000"/>
          </a:bodyPr>
          <a:lstStyle/>
          <a:p>
            <a:pPr marL="0" indent="0" algn="just">
              <a:lnSpc>
                <a:spcPts val="3500"/>
              </a:lnSpc>
              <a:spcBef>
                <a:spcPts val="1000"/>
              </a:spcBef>
              <a:buNone/>
            </a:pPr>
            <a:r>
              <a:rPr lang="en-US" dirty="0">
                <a:solidFill>
                  <a:schemeClr val="tx1"/>
                </a:solidFill>
                <a:latin typeface="+mn-lt"/>
              </a:rPr>
              <a:t>By establishing paternity and establishing and enforcing court ordered child support, the Integrated Child Support Services Division (ICSSD) seeks to ensure that non-custodial parents live up to their financial responsibilities in the raising of their children</a:t>
            </a:r>
            <a:r>
              <a:rPr lang="en-US" dirty="0" smtClean="0">
                <a:solidFill>
                  <a:schemeClr val="tx1"/>
                </a:solidFill>
                <a:latin typeface="+mn-lt"/>
              </a:rPr>
              <a:t>.  These services are available to all citizens regardless of their income.</a:t>
            </a:r>
            <a:endParaRPr lang="en-US" dirty="0">
              <a:solidFill>
                <a:schemeClr val="tx1">
                  <a:lumMod val="75000"/>
                  <a:lumOff val="25000"/>
                </a:schemeClr>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447800"/>
            <a:ext cx="4663440" cy="3108960"/>
          </a:xfrm>
          <a:prstGeom prst="rect">
            <a:avLst/>
          </a:prstGeom>
        </p:spPr>
      </p:pic>
    </p:spTree>
    <p:custDataLst>
      <p:tags r:id="rId1"/>
    </p:custDataLst>
    <p:extLst>
      <p:ext uri="{BB962C8B-B14F-4D97-AF65-F5344CB8AC3E}">
        <p14:creationId xmlns:p14="http://schemas.microsoft.com/office/powerpoint/2010/main" val="1732541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Major Functions of ICSSD</a:t>
            </a:r>
            <a:endParaRPr lang="en-US" sz="3600" dirty="0"/>
          </a:p>
        </p:txBody>
      </p:sp>
      <p:sp>
        <p:nvSpPr>
          <p:cNvPr id="5" name="Subtitle 4"/>
          <p:cNvSpPr>
            <a:spLocks noGrp="1"/>
          </p:cNvSpPr>
          <p:nvPr>
            <p:ph idx="1"/>
          </p:nvPr>
        </p:nvSpPr>
        <p:spPr>
          <a:xfrm>
            <a:off x="457200" y="1524000"/>
            <a:ext cx="8229600" cy="4800600"/>
          </a:xfrm>
        </p:spPr>
        <p:txBody>
          <a:bodyPr>
            <a:noAutofit/>
          </a:bodyPr>
          <a:lstStyle/>
          <a:p>
            <a:pPr>
              <a:lnSpc>
                <a:spcPts val="3500"/>
              </a:lnSpc>
              <a:spcBef>
                <a:spcPts val="1000"/>
              </a:spcBef>
            </a:pPr>
            <a:r>
              <a:rPr lang="en-US" sz="2400" dirty="0" smtClean="0">
                <a:solidFill>
                  <a:schemeClr val="tx1">
                    <a:lumMod val="75000"/>
                    <a:lumOff val="25000"/>
                  </a:schemeClr>
                </a:solidFill>
                <a:latin typeface="+mn-lt"/>
              </a:rPr>
              <a:t>Establishment of Paternity</a:t>
            </a:r>
          </a:p>
          <a:p>
            <a:pPr marL="342900" lvl="1" indent="0">
              <a:lnSpc>
                <a:spcPts val="3500"/>
              </a:lnSpc>
              <a:spcBef>
                <a:spcPts val="1000"/>
              </a:spcBef>
              <a:buNone/>
            </a:pPr>
            <a:r>
              <a:rPr lang="en-US" sz="2400" dirty="0" smtClean="0">
                <a:solidFill>
                  <a:schemeClr val="tx1">
                    <a:lumMod val="75000"/>
                    <a:lumOff val="25000"/>
                  </a:schemeClr>
                </a:solidFill>
                <a:latin typeface="+mn-lt"/>
              </a:rPr>
              <a:t>	- Ensuring both parents are known for every child  </a:t>
            </a:r>
          </a:p>
          <a:p>
            <a:pPr>
              <a:lnSpc>
                <a:spcPts val="3500"/>
              </a:lnSpc>
              <a:spcBef>
                <a:spcPts val="1000"/>
              </a:spcBef>
            </a:pPr>
            <a:r>
              <a:rPr lang="en-US" sz="2400" dirty="0" smtClean="0">
                <a:solidFill>
                  <a:schemeClr val="tx1">
                    <a:lumMod val="75000"/>
                    <a:lumOff val="25000"/>
                  </a:schemeClr>
                </a:solidFill>
                <a:latin typeface="+mn-lt"/>
              </a:rPr>
              <a:t>Collection and Distribution of Child Support to Custodial Parents</a:t>
            </a:r>
          </a:p>
          <a:p>
            <a:pPr>
              <a:lnSpc>
                <a:spcPts val="3500"/>
              </a:lnSpc>
              <a:spcBef>
                <a:spcPts val="1000"/>
              </a:spcBef>
            </a:pPr>
            <a:r>
              <a:rPr lang="en-US" sz="2400" dirty="0" smtClean="0">
                <a:solidFill>
                  <a:schemeClr val="tx1">
                    <a:lumMod val="75000"/>
                    <a:lumOff val="25000"/>
                  </a:schemeClr>
                </a:solidFill>
                <a:latin typeface="+mn-lt"/>
              </a:rPr>
              <a:t>Enforcement of Child Support Orders</a:t>
            </a:r>
          </a:p>
          <a:p>
            <a:pPr>
              <a:lnSpc>
                <a:spcPts val="3500"/>
              </a:lnSpc>
              <a:spcBef>
                <a:spcPts val="1000"/>
              </a:spcBef>
            </a:pPr>
            <a:r>
              <a:rPr lang="en-US" sz="2400" dirty="0" smtClean="0">
                <a:solidFill>
                  <a:schemeClr val="tx1">
                    <a:lumMod val="75000"/>
                    <a:lumOff val="25000"/>
                  </a:schemeClr>
                </a:solidFill>
                <a:latin typeface="+mn-lt"/>
              </a:rPr>
              <a:t>Fatherhood Program</a:t>
            </a:r>
          </a:p>
          <a:p>
            <a:pPr marL="685800" lvl="1" indent="-228600">
              <a:lnSpc>
                <a:spcPts val="3500"/>
              </a:lnSpc>
              <a:spcBef>
                <a:spcPts val="1000"/>
              </a:spcBef>
              <a:buNone/>
            </a:pPr>
            <a:r>
              <a:rPr lang="en-US" sz="2400" dirty="0" smtClean="0">
                <a:solidFill>
                  <a:schemeClr val="tx1">
                    <a:lumMod val="75000"/>
                    <a:lumOff val="25000"/>
                  </a:schemeClr>
                </a:solidFill>
                <a:latin typeface="+mn-lt"/>
              </a:rPr>
              <a:t>	- Engaging fathers for the financial, emotional, and physical support of their children.</a:t>
            </a:r>
          </a:p>
          <a:p>
            <a:pPr>
              <a:lnSpc>
                <a:spcPts val="3500"/>
              </a:lnSpc>
              <a:spcBef>
                <a:spcPts val="1000"/>
              </a:spcBef>
            </a:pPr>
            <a:r>
              <a:rPr lang="en-US" sz="2400" dirty="0" smtClean="0">
                <a:solidFill>
                  <a:schemeClr val="tx1">
                    <a:lumMod val="75000"/>
                    <a:lumOff val="25000"/>
                  </a:schemeClr>
                </a:solidFill>
                <a:latin typeface="+mn-lt"/>
              </a:rPr>
              <a:t>Child Support Enforcement System (CSES)</a:t>
            </a:r>
            <a:r>
              <a:rPr lang="en-US" sz="2400" dirty="0">
                <a:solidFill>
                  <a:schemeClr val="tx1">
                    <a:lumMod val="75000"/>
                    <a:lumOff val="25000"/>
                  </a:schemeClr>
                </a:solidFill>
                <a:latin typeface="+mn-lt"/>
              </a:rPr>
              <a:t>	</a:t>
            </a:r>
          </a:p>
        </p:txBody>
      </p:sp>
    </p:spTree>
    <p:custDataLst>
      <p:tags r:id="rId1"/>
    </p:custDataLst>
    <p:extLst>
      <p:ext uri="{BB962C8B-B14F-4D97-AF65-F5344CB8AC3E}">
        <p14:creationId xmlns:p14="http://schemas.microsoft.com/office/powerpoint/2010/main" val="1820101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Integrated Child Support Services</a:t>
            </a:r>
            <a:br>
              <a:rPr lang="en-US" dirty="0" smtClean="0"/>
            </a:br>
            <a:r>
              <a:rPr lang="en-US" dirty="0" smtClean="0"/>
              <a:t>Key Outcomes</a:t>
            </a:r>
            <a:endParaRPr lang="en-US" dirty="0"/>
          </a:p>
        </p:txBody>
      </p:sp>
      <p:sp>
        <p:nvSpPr>
          <p:cNvPr id="2" name="TextBox 1"/>
          <p:cNvSpPr txBox="1"/>
          <p:nvPr/>
        </p:nvSpPr>
        <p:spPr>
          <a:xfrm>
            <a:off x="990600" y="1981200"/>
            <a:ext cx="7315200" cy="3431709"/>
          </a:xfrm>
          <a:prstGeom prst="rect">
            <a:avLst/>
          </a:prstGeom>
          <a:noFill/>
        </p:spPr>
        <p:txBody>
          <a:bodyPr wrap="square" rtlCol="0">
            <a:spAutoFit/>
          </a:bodyPr>
          <a:lstStyle/>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Percentage of Child Support Cases with Child Support Orders Established</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Amount of Child Support Collected</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Percentage of Child Support Cases </a:t>
            </a:r>
            <a:r>
              <a:rPr lang="en-US" sz="2400" dirty="0" smtClean="0">
                <a:latin typeface="Calibri" panose="020F0502020204030204" pitchFamily="34" charset="0"/>
                <a:ea typeface="Calibri" panose="020F0502020204030204" pitchFamily="34" charset="0"/>
                <a:cs typeface="Times New Roman" panose="02020603050405020304" pitchFamily="18" charset="0"/>
              </a:rPr>
              <a:t>Paying </a:t>
            </a:r>
            <a:r>
              <a:rPr lang="en-US" sz="2400" dirty="0">
                <a:latin typeface="Calibri" panose="020F0502020204030204" pitchFamily="34" charset="0"/>
                <a:ea typeface="Calibri" panose="020F0502020204030204" pitchFamily="34" charset="0"/>
                <a:cs typeface="Times New Roman" panose="02020603050405020304" pitchFamily="18" charset="0"/>
              </a:rPr>
              <a:t>on Arrears</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License Revocation Notices</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Wage Withholding Collections</a:t>
            </a:r>
          </a:p>
          <a:p>
            <a:pPr marL="342900" marR="0" lvl="0" indent="-342900">
              <a:spcBef>
                <a:spcPts val="60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Non-custodial Parents Referred to Fatherhood Programs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93961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sz="half" idx="1"/>
          </p:nvPr>
        </p:nvSpPr>
        <p:spPr>
          <a:xfrm>
            <a:off x="457200" y="1719072"/>
            <a:ext cx="4038600" cy="4986528"/>
          </a:xfrm>
        </p:spPr>
        <p:txBody>
          <a:bodyPr>
            <a:noAutofit/>
          </a:bodyPr>
          <a:lstStyle/>
          <a:p>
            <a:pPr marL="457200" indent="-457200" algn="l">
              <a:spcBef>
                <a:spcPts val="0"/>
              </a:spcBef>
              <a:buFont typeface="Arial" panose="020B0604020202020204" pitchFamily="34" charset="0"/>
              <a:buChar char="•"/>
            </a:pPr>
            <a:r>
              <a:rPr lang="en-US" sz="2400" dirty="0" smtClean="0">
                <a:solidFill>
                  <a:schemeClr val="tx1"/>
                </a:solidFill>
                <a:latin typeface="+mn-lt"/>
              </a:rPr>
              <a:t>Child Care Facilities</a:t>
            </a:r>
          </a:p>
          <a:p>
            <a:pPr marL="457200" indent="-457200" algn="l">
              <a:spcBef>
                <a:spcPts val="0"/>
              </a:spcBef>
              <a:buFont typeface="Arial" panose="020B0604020202020204" pitchFamily="34" charset="0"/>
              <a:buChar char="•"/>
            </a:pPr>
            <a:r>
              <a:rPr lang="en-US" sz="2400" dirty="0" smtClean="0">
                <a:solidFill>
                  <a:schemeClr val="tx1"/>
                </a:solidFill>
                <a:latin typeface="+mn-lt"/>
              </a:rPr>
              <a:t>Foster Care Review Board</a:t>
            </a:r>
          </a:p>
          <a:p>
            <a:pPr marL="457200" indent="-457200" algn="l">
              <a:spcBef>
                <a:spcPts val="0"/>
              </a:spcBef>
              <a:buFont typeface="Arial" panose="020B0604020202020204" pitchFamily="34" charset="0"/>
              <a:buChar char="•"/>
            </a:pPr>
            <a:r>
              <a:rPr lang="en-US" sz="2400" dirty="0" smtClean="0">
                <a:solidFill>
                  <a:schemeClr val="tx1"/>
                </a:solidFill>
                <a:latin typeface="+mn-lt"/>
              </a:rPr>
              <a:t>Citizen Review Panels</a:t>
            </a:r>
          </a:p>
          <a:p>
            <a:pPr marL="457200" indent="-457200" algn="l">
              <a:spcBef>
                <a:spcPts val="0"/>
              </a:spcBef>
              <a:buFont typeface="Arial" panose="020B0604020202020204" pitchFamily="34" charset="0"/>
              <a:buChar char="•"/>
            </a:pPr>
            <a:r>
              <a:rPr lang="en-US" sz="2400" dirty="0" smtClean="0">
                <a:solidFill>
                  <a:schemeClr val="tx1"/>
                </a:solidFill>
                <a:latin typeface="+mn-lt"/>
              </a:rPr>
              <a:t>State Child Fatality Advisory Committee</a:t>
            </a:r>
          </a:p>
          <a:p>
            <a:pPr marL="457200" indent="-457200" algn="l">
              <a:spcBef>
                <a:spcPts val="0"/>
              </a:spcBef>
              <a:buFont typeface="Arial" panose="020B0604020202020204" pitchFamily="34" charset="0"/>
              <a:buChar char="•"/>
            </a:pPr>
            <a:r>
              <a:rPr lang="en-US" sz="2400" dirty="0" smtClean="0">
                <a:solidFill>
                  <a:schemeClr val="tx1"/>
                </a:solidFill>
                <a:latin typeface="+mn-lt"/>
              </a:rPr>
              <a:t>Guardian Ad Litem Program</a:t>
            </a:r>
          </a:p>
          <a:p>
            <a:pPr marL="457200" indent="-457200" algn="l">
              <a:spcBef>
                <a:spcPts val="0"/>
              </a:spcBef>
              <a:buFont typeface="Arial" panose="020B0604020202020204" pitchFamily="34" charset="0"/>
              <a:buChar char="•"/>
            </a:pPr>
            <a:r>
              <a:rPr lang="en-US" sz="2400" dirty="0" smtClean="0">
                <a:solidFill>
                  <a:schemeClr val="tx1"/>
                </a:solidFill>
                <a:latin typeface="+mn-lt"/>
              </a:rPr>
              <a:t>SC Foster Care Parent Association</a:t>
            </a:r>
          </a:p>
          <a:p>
            <a:pPr marL="457200" indent="-457200">
              <a:spcBef>
                <a:spcPts val="0"/>
              </a:spcBef>
            </a:pPr>
            <a:r>
              <a:rPr lang="en-US" sz="2400" dirty="0" smtClean="0">
                <a:solidFill>
                  <a:schemeClr val="tx1"/>
                </a:solidFill>
                <a:latin typeface="+mn-lt"/>
              </a:rPr>
              <a:t>Group Homes</a:t>
            </a:r>
            <a:endParaRPr lang="en-US" sz="2400" dirty="0">
              <a:solidFill>
                <a:schemeClr val="tx1"/>
              </a:solidFill>
              <a:latin typeface="+mn-lt"/>
            </a:endParaRPr>
          </a:p>
          <a:p>
            <a:pPr marL="457200" indent="-457200" algn="l">
              <a:spcBef>
                <a:spcPts val="0"/>
              </a:spcBef>
              <a:buFont typeface="Arial" panose="020B0604020202020204" pitchFamily="34" charset="0"/>
              <a:buChar char="•"/>
            </a:pPr>
            <a:endParaRPr lang="en-US" sz="2400" dirty="0" smtClean="0">
              <a:solidFill>
                <a:schemeClr val="tx1">
                  <a:lumMod val="75000"/>
                  <a:lumOff val="25000"/>
                </a:schemeClr>
              </a:solidFill>
            </a:endParaRPr>
          </a:p>
          <a:p>
            <a:pPr marL="457200" indent="-457200" algn="l">
              <a:spcBef>
                <a:spcPts val="0"/>
              </a:spcBef>
              <a:buFont typeface="Arial" panose="020B0604020202020204" pitchFamily="34" charset="0"/>
              <a:buChar char="•"/>
            </a:pPr>
            <a:endParaRPr lang="en-US" sz="1800" dirty="0" smtClean="0">
              <a:solidFill>
                <a:schemeClr val="tx1">
                  <a:lumMod val="75000"/>
                  <a:lumOff val="25000"/>
                </a:schemeClr>
              </a:solidFill>
            </a:endParaRPr>
          </a:p>
        </p:txBody>
      </p:sp>
      <p:sp>
        <p:nvSpPr>
          <p:cNvPr id="2" name="Content Placeholder 1"/>
          <p:cNvSpPr>
            <a:spLocks noGrp="1"/>
          </p:cNvSpPr>
          <p:nvPr>
            <p:ph sz="half" idx="2"/>
          </p:nvPr>
        </p:nvSpPr>
        <p:spPr/>
        <p:txBody>
          <a:bodyPr>
            <a:noAutofit/>
          </a:bodyPr>
          <a:lstStyle/>
          <a:p>
            <a:r>
              <a:rPr lang="en-US" sz="2400" dirty="0" smtClean="0">
                <a:solidFill>
                  <a:schemeClr val="tx1"/>
                </a:solidFill>
                <a:latin typeface="+mn-lt"/>
              </a:rPr>
              <a:t>Law Enforcement</a:t>
            </a:r>
          </a:p>
          <a:p>
            <a:r>
              <a:rPr lang="en-US" sz="2400" dirty="0" smtClean="0">
                <a:solidFill>
                  <a:schemeClr val="tx1"/>
                </a:solidFill>
                <a:latin typeface="+mn-lt"/>
              </a:rPr>
              <a:t>Family Court System</a:t>
            </a:r>
          </a:p>
          <a:p>
            <a:r>
              <a:rPr lang="en-US" sz="2400" dirty="0" smtClean="0">
                <a:solidFill>
                  <a:schemeClr val="tx1"/>
                </a:solidFill>
                <a:latin typeface="+mn-lt"/>
              </a:rPr>
              <a:t>Universities</a:t>
            </a:r>
          </a:p>
          <a:p>
            <a:r>
              <a:rPr lang="en-US" sz="2400" dirty="0" smtClean="0">
                <a:solidFill>
                  <a:schemeClr val="tx1"/>
                </a:solidFill>
                <a:latin typeface="+mn-lt"/>
              </a:rPr>
              <a:t>Non-profits</a:t>
            </a:r>
          </a:p>
          <a:p>
            <a:r>
              <a:rPr lang="en-US" sz="2400" dirty="0" smtClean="0">
                <a:solidFill>
                  <a:schemeClr val="tx1"/>
                </a:solidFill>
                <a:latin typeface="+mn-lt"/>
              </a:rPr>
              <a:t>Children's Services agencies(DJJ, DMH, DHEC, DAODAS, DDSN)</a:t>
            </a:r>
          </a:p>
          <a:p>
            <a:r>
              <a:rPr lang="en-US" sz="2400" dirty="0" smtClean="0">
                <a:solidFill>
                  <a:schemeClr val="tx1"/>
                </a:solidFill>
                <a:latin typeface="+mn-lt"/>
              </a:rPr>
              <a:t>Children's Trust</a:t>
            </a:r>
          </a:p>
        </p:txBody>
      </p:sp>
      <p:sp>
        <p:nvSpPr>
          <p:cNvPr id="4" name="Title 3"/>
          <p:cNvSpPr>
            <a:spLocks noGrp="1"/>
          </p:cNvSpPr>
          <p:nvPr>
            <p:ph type="title"/>
          </p:nvPr>
        </p:nvSpPr>
        <p:spPr/>
        <p:txBody>
          <a:bodyPr>
            <a:normAutofit/>
          </a:bodyPr>
          <a:lstStyle/>
          <a:p>
            <a:pPr algn="ctr"/>
            <a:r>
              <a:rPr lang="en-US" sz="3600" dirty="0" smtClean="0"/>
              <a:t>Examples of DSS Partners</a:t>
            </a:r>
            <a:endParaRPr lang="en-US" sz="3600" dirty="0"/>
          </a:p>
        </p:txBody>
      </p:sp>
    </p:spTree>
    <p:custDataLst>
      <p:tags r:id="rId1"/>
    </p:custDataLst>
    <p:extLst>
      <p:ext uri="{BB962C8B-B14F-4D97-AF65-F5344CB8AC3E}">
        <p14:creationId xmlns:p14="http://schemas.microsoft.com/office/powerpoint/2010/main" val="1088030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a:r>
              <a:rPr lang="en-US" dirty="0" smtClean="0"/>
              <a:t>Fast Facts About DSS</a:t>
            </a:r>
            <a:endParaRPr lang="en-US" dirty="0"/>
          </a:p>
        </p:txBody>
      </p:sp>
      <p:sp>
        <p:nvSpPr>
          <p:cNvPr id="5" name="Content Placeholder 7"/>
          <p:cNvSpPr>
            <a:spLocks noGrp="1"/>
          </p:cNvSpPr>
          <p:nvPr>
            <p:ph sz="half" idx="1"/>
          </p:nvPr>
        </p:nvSpPr>
        <p:spPr>
          <a:xfrm>
            <a:off x="152400" y="1447800"/>
            <a:ext cx="3886200" cy="5257800"/>
          </a:xfrm>
        </p:spPr>
        <p:txBody>
          <a:bodyPr>
            <a:normAutofit/>
          </a:bodyPr>
          <a:lstStyle/>
          <a:p>
            <a:pPr marL="0" indent="0">
              <a:lnSpc>
                <a:spcPct val="120000"/>
              </a:lnSpc>
              <a:spcBef>
                <a:spcPts val="0"/>
              </a:spcBef>
              <a:buNone/>
            </a:pPr>
            <a:r>
              <a:rPr lang="en-US" sz="2000" dirty="0" smtClean="0">
                <a:solidFill>
                  <a:schemeClr val="tx1"/>
                </a:solidFill>
                <a:latin typeface="+mn-lt"/>
              </a:rPr>
              <a:t>Number of DSS Staff</a:t>
            </a:r>
          </a:p>
          <a:p>
            <a:pPr marL="0" indent="0">
              <a:lnSpc>
                <a:spcPct val="120000"/>
              </a:lnSpc>
              <a:spcBef>
                <a:spcPts val="0"/>
              </a:spcBef>
              <a:buNone/>
            </a:pPr>
            <a:r>
              <a:rPr lang="en-US" sz="2000" dirty="0">
                <a:solidFill>
                  <a:schemeClr val="tx1"/>
                </a:solidFill>
                <a:latin typeface="+mn-lt"/>
              </a:rPr>
              <a:t>	</a:t>
            </a:r>
            <a:r>
              <a:rPr lang="en-US" sz="2000" dirty="0" smtClean="0">
                <a:solidFill>
                  <a:schemeClr val="tx1"/>
                </a:solidFill>
                <a:latin typeface="+mn-lt"/>
              </a:rPr>
              <a:t>3,873</a:t>
            </a:r>
          </a:p>
          <a:p>
            <a:pPr marL="0" indent="0">
              <a:lnSpc>
                <a:spcPct val="120000"/>
              </a:lnSpc>
              <a:spcBef>
                <a:spcPts val="0"/>
              </a:spcBef>
              <a:buNone/>
            </a:pPr>
            <a:endParaRPr lang="en-US" sz="2000" dirty="0" smtClean="0">
              <a:solidFill>
                <a:schemeClr val="tx1"/>
              </a:solidFill>
              <a:latin typeface="+mn-lt"/>
            </a:endParaRPr>
          </a:p>
          <a:p>
            <a:pPr marL="0" indent="0">
              <a:lnSpc>
                <a:spcPct val="120000"/>
              </a:lnSpc>
              <a:spcBef>
                <a:spcPts val="0"/>
              </a:spcBef>
              <a:buNone/>
            </a:pPr>
            <a:r>
              <a:rPr lang="en-US" sz="2000" dirty="0" smtClean="0">
                <a:solidFill>
                  <a:schemeClr val="tx1"/>
                </a:solidFill>
                <a:latin typeface="+mn-lt"/>
              </a:rPr>
              <a:t>Demographics of DSS Staff</a:t>
            </a:r>
          </a:p>
          <a:p>
            <a:pPr marL="0" indent="0">
              <a:lnSpc>
                <a:spcPct val="120000"/>
              </a:lnSpc>
              <a:spcBef>
                <a:spcPts val="0"/>
              </a:spcBef>
              <a:buNone/>
            </a:pPr>
            <a:r>
              <a:rPr lang="en-US" sz="2000" dirty="0">
                <a:solidFill>
                  <a:schemeClr val="tx1"/>
                </a:solidFill>
                <a:latin typeface="+mn-lt"/>
              </a:rPr>
              <a:t>	</a:t>
            </a:r>
            <a:r>
              <a:rPr lang="en-US" sz="2000" dirty="0" smtClean="0">
                <a:solidFill>
                  <a:schemeClr val="tx1"/>
                </a:solidFill>
                <a:latin typeface="+mn-lt"/>
              </a:rPr>
              <a:t>13% Male</a:t>
            </a:r>
          </a:p>
          <a:p>
            <a:pPr marL="0" indent="0">
              <a:lnSpc>
                <a:spcPct val="120000"/>
              </a:lnSpc>
              <a:spcBef>
                <a:spcPts val="0"/>
              </a:spcBef>
              <a:buNone/>
            </a:pPr>
            <a:r>
              <a:rPr lang="en-US" sz="2000" dirty="0">
                <a:solidFill>
                  <a:schemeClr val="tx1"/>
                </a:solidFill>
                <a:latin typeface="+mn-lt"/>
              </a:rPr>
              <a:t>	</a:t>
            </a:r>
            <a:r>
              <a:rPr lang="en-US" sz="2000" dirty="0" smtClean="0">
                <a:solidFill>
                  <a:schemeClr val="tx1"/>
                </a:solidFill>
                <a:latin typeface="+mn-lt"/>
              </a:rPr>
              <a:t>87% Female</a:t>
            </a:r>
          </a:p>
          <a:p>
            <a:pPr marL="0" indent="0">
              <a:lnSpc>
                <a:spcPct val="120000"/>
              </a:lnSpc>
              <a:spcBef>
                <a:spcPts val="0"/>
              </a:spcBef>
              <a:buNone/>
            </a:pPr>
            <a:endParaRPr lang="en-US" sz="2000" dirty="0">
              <a:solidFill>
                <a:schemeClr val="tx1"/>
              </a:solidFill>
              <a:latin typeface="+mn-lt"/>
            </a:endParaRPr>
          </a:p>
          <a:p>
            <a:pPr marL="0" indent="0">
              <a:lnSpc>
                <a:spcPct val="120000"/>
              </a:lnSpc>
              <a:spcBef>
                <a:spcPts val="0"/>
              </a:spcBef>
              <a:buNone/>
            </a:pPr>
            <a:r>
              <a:rPr lang="en-US" sz="2000" dirty="0" smtClean="0">
                <a:solidFill>
                  <a:schemeClr val="tx1"/>
                </a:solidFill>
                <a:latin typeface="+mn-lt"/>
              </a:rPr>
              <a:t>	57% African American</a:t>
            </a:r>
          </a:p>
          <a:p>
            <a:pPr marL="0" indent="0">
              <a:lnSpc>
                <a:spcPct val="120000"/>
              </a:lnSpc>
              <a:spcBef>
                <a:spcPts val="0"/>
              </a:spcBef>
              <a:buNone/>
            </a:pPr>
            <a:r>
              <a:rPr lang="en-US" sz="2000" dirty="0">
                <a:solidFill>
                  <a:schemeClr val="tx1"/>
                </a:solidFill>
                <a:latin typeface="+mn-lt"/>
              </a:rPr>
              <a:t>	</a:t>
            </a:r>
            <a:r>
              <a:rPr lang="en-US" sz="2000" dirty="0" smtClean="0">
                <a:solidFill>
                  <a:schemeClr val="tx1"/>
                </a:solidFill>
                <a:latin typeface="+mn-lt"/>
              </a:rPr>
              <a:t>41% Caucasian</a:t>
            </a:r>
          </a:p>
          <a:p>
            <a:pPr marL="0" indent="0">
              <a:lnSpc>
                <a:spcPct val="120000"/>
              </a:lnSpc>
              <a:spcBef>
                <a:spcPts val="0"/>
              </a:spcBef>
              <a:buNone/>
            </a:pPr>
            <a:r>
              <a:rPr lang="en-US" sz="2000" dirty="0">
                <a:solidFill>
                  <a:schemeClr val="tx1"/>
                </a:solidFill>
                <a:latin typeface="+mn-lt"/>
              </a:rPr>
              <a:t>	</a:t>
            </a:r>
            <a:r>
              <a:rPr lang="en-US" sz="2000" dirty="0" smtClean="0">
                <a:solidFill>
                  <a:schemeClr val="tx1"/>
                </a:solidFill>
                <a:latin typeface="+mn-lt"/>
              </a:rPr>
              <a:t>1% Hispanic/Latino</a:t>
            </a:r>
          </a:p>
          <a:p>
            <a:pPr marL="0" indent="0">
              <a:lnSpc>
                <a:spcPct val="120000"/>
              </a:lnSpc>
              <a:spcBef>
                <a:spcPts val="0"/>
              </a:spcBef>
              <a:buNone/>
            </a:pPr>
            <a:r>
              <a:rPr lang="en-US" sz="2000" dirty="0">
                <a:solidFill>
                  <a:schemeClr val="tx1"/>
                </a:solidFill>
                <a:latin typeface="+mn-lt"/>
              </a:rPr>
              <a:t>	</a:t>
            </a:r>
            <a:r>
              <a:rPr lang="en-US" sz="2000" dirty="0" smtClean="0">
                <a:solidFill>
                  <a:schemeClr val="tx1"/>
                </a:solidFill>
                <a:latin typeface="+mn-lt"/>
              </a:rPr>
              <a:t>1% Other</a:t>
            </a:r>
          </a:p>
          <a:p>
            <a:pPr marL="0" indent="0">
              <a:lnSpc>
                <a:spcPct val="120000"/>
              </a:lnSpc>
              <a:spcBef>
                <a:spcPts val="0"/>
              </a:spcBef>
              <a:buNone/>
            </a:pPr>
            <a:endParaRPr lang="en-US" dirty="0">
              <a:latin typeface="+mn-lt"/>
            </a:endParaRPr>
          </a:p>
          <a:p>
            <a:pPr marL="0" indent="0">
              <a:lnSpc>
                <a:spcPct val="120000"/>
              </a:lnSpc>
              <a:spcBef>
                <a:spcPts val="0"/>
              </a:spcBef>
              <a:buNone/>
            </a:pPr>
            <a:endParaRPr lang="en-US" dirty="0">
              <a:latin typeface="+mn-lt"/>
            </a:endParaRPr>
          </a:p>
        </p:txBody>
      </p:sp>
      <p:sp>
        <p:nvSpPr>
          <p:cNvPr id="6" name="Content Placeholder 8"/>
          <p:cNvSpPr txBox="1">
            <a:spLocks/>
          </p:cNvSpPr>
          <p:nvPr/>
        </p:nvSpPr>
        <p:spPr>
          <a:xfrm>
            <a:off x="4343400" y="1447800"/>
            <a:ext cx="4648200" cy="5257800"/>
          </a:xfrm>
          <a:prstGeom prst="rect">
            <a:avLst/>
          </a:prstGeom>
        </p:spPr>
        <p:txBody>
          <a:bodyPr>
            <a:noAutofit/>
          </a:bodyPr>
          <a:lstStyle>
            <a:lvl1pPr marL="342900" indent="-342900" algn="l" defTabSz="914400" rtl="0" eaLnBrk="1" latinLnBrk="0" hangingPunct="1">
              <a:lnSpc>
                <a:spcPts val="3500"/>
              </a:lnSpc>
              <a:spcBef>
                <a:spcPts val="1000"/>
              </a:spcBef>
              <a:buFont typeface="Arial" panose="020B0604020202020204" pitchFamily="34" charset="0"/>
              <a:buChar char="•"/>
              <a:defRPr sz="3200" kern="1200">
                <a:solidFill>
                  <a:srgbClr val="1F3D98"/>
                </a:solidFill>
                <a:latin typeface="+mn-lt"/>
                <a:ea typeface="+mn-ea"/>
                <a:cs typeface="+mn-cs"/>
              </a:defRPr>
            </a:lvl1pPr>
            <a:lvl2pPr marL="742950" indent="-285750" algn="l" defTabSz="914400" rtl="0" eaLnBrk="1" latinLnBrk="0" hangingPunct="1">
              <a:lnSpc>
                <a:spcPts val="3100"/>
              </a:lnSpc>
              <a:spcBef>
                <a:spcPts val="1000"/>
              </a:spcBef>
              <a:buFont typeface="Wingdings" panose="05000000000000000000" pitchFamily="2" charset="2"/>
              <a:buChar char="§"/>
              <a:defRPr sz="2800" kern="1200">
                <a:solidFill>
                  <a:srgbClr val="1F3D98"/>
                </a:solidFill>
                <a:latin typeface="+mn-lt"/>
                <a:ea typeface="+mn-ea"/>
                <a:cs typeface="+mn-cs"/>
              </a:defRPr>
            </a:lvl2pPr>
            <a:lvl3pPr marL="1143000" indent="-228600" algn="l" defTabSz="914400" rtl="0" eaLnBrk="1" latinLnBrk="0" hangingPunct="1">
              <a:lnSpc>
                <a:spcPts val="2600"/>
              </a:lnSpc>
              <a:spcBef>
                <a:spcPts val="1000"/>
              </a:spcBef>
              <a:buFont typeface="Courier New" panose="02070309020205020404" pitchFamily="49" charset="0"/>
              <a:buChar char="o"/>
              <a:defRPr sz="2400" kern="1200">
                <a:solidFill>
                  <a:srgbClr val="1F3D98"/>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2000" dirty="0">
                <a:solidFill>
                  <a:schemeClr val="tx1"/>
                </a:solidFill>
              </a:rPr>
              <a:t>Number of Children in Foster Care</a:t>
            </a:r>
          </a:p>
          <a:p>
            <a:pPr marL="0" indent="0">
              <a:lnSpc>
                <a:spcPct val="100000"/>
              </a:lnSpc>
              <a:spcBef>
                <a:spcPts val="0"/>
              </a:spcBef>
              <a:buNone/>
            </a:pPr>
            <a:r>
              <a:rPr lang="en-US" sz="2000" dirty="0">
                <a:solidFill>
                  <a:schemeClr val="tx1"/>
                </a:solidFill>
              </a:rPr>
              <a:t>	3,851</a:t>
            </a:r>
          </a:p>
          <a:p>
            <a:pPr marL="0" indent="0">
              <a:lnSpc>
                <a:spcPct val="100000"/>
              </a:lnSpc>
              <a:spcBef>
                <a:spcPts val="0"/>
              </a:spcBef>
              <a:buNone/>
            </a:pPr>
            <a:endParaRPr lang="en-US" sz="2000" dirty="0">
              <a:solidFill>
                <a:schemeClr val="tx1"/>
              </a:solidFill>
            </a:endParaRPr>
          </a:p>
          <a:p>
            <a:pPr marL="0" indent="0">
              <a:lnSpc>
                <a:spcPct val="100000"/>
              </a:lnSpc>
              <a:spcBef>
                <a:spcPts val="0"/>
              </a:spcBef>
              <a:buNone/>
            </a:pPr>
            <a:r>
              <a:rPr lang="en-US" sz="2000" dirty="0" smtClean="0">
                <a:solidFill>
                  <a:schemeClr val="tx1"/>
                </a:solidFill>
              </a:rPr>
              <a:t>Foster </a:t>
            </a:r>
            <a:r>
              <a:rPr lang="en-US" sz="2000" dirty="0">
                <a:solidFill>
                  <a:schemeClr val="tx1"/>
                </a:solidFill>
              </a:rPr>
              <a:t>Care </a:t>
            </a:r>
            <a:r>
              <a:rPr lang="en-US" sz="2000" dirty="0" smtClean="0">
                <a:solidFill>
                  <a:schemeClr val="tx1"/>
                </a:solidFill>
              </a:rPr>
              <a:t>Homes    </a:t>
            </a:r>
            <a:r>
              <a:rPr lang="en-US" sz="2000" dirty="0" smtClean="0">
                <a:solidFill>
                  <a:schemeClr val="tx1"/>
                </a:solidFill>
              </a:rPr>
              <a:t>1,244</a:t>
            </a:r>
            <a:endParaRPr lang="en-US" sz="2000" dirty="0">
              <a:solidFill>
                <a:schemeClr val="tx1"/>
              </a:solidFill>
            </a:endParaRPr>
          </a:p>
          <a:p>
            <a:pPr marL="0" indent="0">
              <a:lnSpc>
                <a:spcPct val="100000"/>
              </a:lnSpc>
              <a:spcBef>
                <a:spcPts val="0"/>
              </a:spcBef>
              <a:buNone/>
            </a:pPr>
            <a:r>
              <a:rPr lang="en-US" sz="2000" dirty="0">
                <a:solidFill>
                  <a:schemeClr val="tx1"/>
                </a:solidFill>
              </a:rPr>
              <a:t>Therapeutic Foster Care </a:t>
            </a:r>
            <a:r>
              <a:rPr lang="en-US" sz="2000" dirty="0" smtClean="0">
                <a:solidFill>
                  <a:schemeClr val="tx1"/>
                </a:solidFill>
              </a:rPr>
              <a:t>Homes  </a:t>
            </a:r>
            <a:r>
              <a:rPr lang="en-US" sz="2000" dirty="0" smtClean="0">
                <a:solidFill>
                  <a:schemeClr val="tx1"/>
                </a:solidFill>
              </a:rPr>
              <a:t>1,101</a:t>
            </a:r>
            <a:endParaRPr lang="en-US" sz="2000" dirty="0">
              <a:solidFill>
                <a:schemeClr val="tx1"/>
              </a:solidFill>
            </a:endParaRPr>
          </a:p>
          <a:p>
            <a:pPr marL="0" indent="0">
              <a:lnSpc>
                <a:spcPct val="100000"/>
              </a:lnSpc>
              <a:spcBef>
                <a:spcPts val="0"/>
              </a:spcBef>
              <a:buNone/>
            </a:pPr>
            <a:r>
              <a:rPr lang="en-US" sz="2000" dirty="0">
                <a:solidFill>
                  <a:schemeClr val="tx1"/>
                </a:solidFill>
              </a:rPr>
              <a:t>	</a:t>
            </a:r>
          </a:p>
          <a:p>
            <a:pPr marL="0" indent="0">
              <a:lnSpc>
                <a:spcPct val="100000"/>
              </a:lnSpc>
              <a:spcBef>
                <a:spcPts val="0"/>
              </a:spcBef>
              <a:buNone/>
            </a:pPr>
            <a:r>
              <a:rPr lang="en-US" sz="2000" dirty="0" smtClean="0">
                <a:solidFill>
                  <a:schemeClr val="tx1"/>
                </a:solidFill>
              </a:rPr>
              <a:t>Demographics </a:t>
            </a:r>
            <a:r>
              <a:rPr lang="en-US" sz="2000" dirty="0">
                <a:solidFill>
                  <a:schemeClr val="tx1"/>
                </a:solidFill>
              </a:rPr>
              <a:t>of Children in Foster Care</a:t>
            </a:r>
          </a:p>
          <a:p>
            <a:pPr marL="0" indent="0">
              <a:lnSpc>
                <a:spcPct val="100000"/>
              </a:lnSpc>
              <a:spcBef>
                <a:spcPts val="0"/>
              </a:spcBef>
              <a:buNone/>
            </a:pPr>
            <a:r>
              <a:rPr lang="en-US" sz="2000" dirty="0">
                <a:solidFill>
                  <a:schemeClr val="tx1"/>
                </a:solidFill>
              </a:rPr>
              <a:t>	51% Male</a:t>
            </a:r>
          </a:p>
          <a:p>
            <a:pPr marL="0" indent="0">
              <a:lnSpc>
                <a:spcPct val="100000"/>
              </a:lnSpc>
              <a:spcBef>
                <a:spcPts val="0"/>
              </a:spcBef>
              <a:buNone/>
            </a:pPr>
            <a:r>
              <a:rPr lang="en-US" sz="2000" dirty="0">
                <a:solidFill>
                  <a:schemeClr val="tx1"/>
                </a:solidFill>
              </a:rPr>
              <a:t>	49% Female</a:t>
            </a:r>
          </a:p>
          <a:p>
            <a:pPr marL="0" indent="0">
              <a:lnSpc>
                <a:spcPct val="100000"/>
              </a:lnSpc>
              <a:spcBef>
                <a:spcPts val="0"/>
              </a:spcBef>
              <a:buNone/>
            </a:pPr>
            <a:endParaRPr lang="en-US" sz="2000" dirty="0">
              <a:solidFill>
                <a:schemeClr val="tx1"/>
              </a:solidFill>
            </a:endParaRPr>
          </a:p>
          <a:p>
            <a:pPr marL="0" indent="0">
              <a:lnSpc>
                <a:spcPct val="100000"/>
              </a:lnSpc>
              <a:spcBef>
                <a:spcPts val="0"/>
              </a:spcBef>
              <a:buNone/>
            </a:pPr>
            <a:r>
              <a:rPr lang="en-US" sz="2000" dirty="0">
                <a:solidFill>
                  <a:schemeClr val="tx1"/>
                </a:solidFill>
              </a:rPr>
              <a:t>	37% African </a:t>
            </a:r>
            <a:r>
              <a:rPr lang="en-US" sz="2000" dirty="0" smtClean="0">
                <a:solidFill>
                  <a:schemeClr val="tx1"/>
                </a:solidFill>
              </a:rPr>
              <a:t>American</a:t>
            </a:r>
            <a:endParaRPr lang="en-US" sz="2000" dirty="0">
              <a:solidFill>
                <a:schemeClr val="tx1"/>
              </a:solidFill>
            </a:endParaRPr>
          </a:p>
          <a:p>
            <a:pPr marL="0" indent="0">
              <a:lnSpc>
                <a:spcPct val="100000"/>
              </a:lnSpc>
              <a:spcBef>
                <a:spcPts val="0"/>
              </a:spcBef>
              <a:buNone/>
            </a:pPr>
            <a:r>
              <a:rPr lang="en-US" sz="2000" dirty="0">
                <a:solidFill>
                  <a:schemeClr val="tx1"/>
                </a:solidFill>
              </a:rPr>
              <a:t>	54% Caucasian</a:t>
            </a:r>
          </a:p>
          <a:p>
            <a:pPr marL="0" indent="0">
              <a:lnSpc>
                <a:spcPct val="100000"/>
              </a:lnSpc>
              <a:spcBef>
                <a:spcPts val="0"/>
              </a:spcBef>
              <a:buNone/>
            </a:pPr>
            <a:r>
              <a:rPr lang="en-US" sz="2000" dirty="0">
                <a:solidFill>
                  <a:schemeClr val="tx1"/>
                </a:solidFill>
              </a:rPr>
              <a:t>	9% Other</a:t>
            </a:r>
          </a:p>
          <a:p>
            <a:pPr marL="0" indent="0">
              <a:lnSpc>
                <a:spcPct val="100000"/>
              </a:lnSpc>
              <a:spcBef>
                <a:spcPts val="0"/>
              </a:spcBef>
              <a:buNone/>
            </a:pPr>
            <a:endParaRPr lang="en-US" sz="1500" dirty="0">
              <a:solidFill>
                <a:schemeClr val="tx1"/>
              </a:solidFill>
            </a:endParaRPr>
          </a:p>
        </p:txBody>
      </p:sp>
      <p:cxnSp>
        <p:nvCxnSpPr>
          <p:cNvPr id="8" name="Straight Connector 7"/>
          <p:cNvCxnSpPr/>
          <p:nvPr/>
        </p:nvCxnSpPr>
        <p:spPr>
          <a:xfrm flipV="1">
            <a:off x="4171950" y="2228850"/>
            <a:ext cx="0" cy="3086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070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Currently In Focus</a:t>
            </a:r>
            <a:endParaRPr lang="en-US" dirty="0"/>
          </a:p>
        </p:txBody>
      </p:sp>
      <p:sp>
        <p:nvSpPr>
          <p:cNvPr id="4" name="Content Placeholder 3"/>
          <p:cNvSpPr>
            <a:spLocks noGrp="1"/>
          </p:cNvSpPr>
          <p:nvPr>
            <p:ph idx="1"/>
          </p:nvPr>
        </p:nvSpPr>
        <p:spPr/>
        <p:txBody>
          <a:bodyPr/>
          <a:lstStyle/>
          <a:p>
            <a:endParaRPr lang="en-US" dirty="0"/>
          </a:p>
        </p:txBody>
      </p:sp>
      <p:pic>
        <p:nvPicPr>
          <p:cNvPr id="2051" name="Picture 3" descr="C:\Users\Susan\AppData\Local\Microsoft\Windows\Temporary Internet Files\Content.IE5\2UJ492GS\childr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33624"/>
            <a:ext cx="55626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9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1623"/>
          <a:stretch/>
        </p:blipFill>
        <p:spPr>
          <a:xfrm>
            <a:off x="0" y="-12699"/>
            <a:ext cx="8361905" cy="2451100"/>
          </a:xfrm>
          <a:prstGeom prst="rect">
            <a:avLst/>
          </a:prstGeom>
        </p:spPr>
      </p:pic>
      <p:sp>
        <p:nvSpPr>
          <p:cNvPr id="4" name="Title 3"/>
          <p:cNvSpPr>
            <a:spLocks noGrp="1"/>
          </p:cNvSpPr>
          <p:nvPr>
            <p:ph type="ctrTitle"/>
          </p:nvPr>
        </p:nvSpPr>
        <p:spPr>
          <a:xfrm>
            <a:off x="4594123" y="533400"/>
            <a:ext cx="4267200" cy="765175"/>
          </a:xfrm>
        </p:spPr>
        <p:txBody>
          <a:bodyPr/>
          <a:lstStyle/>
          <a:p>
            <a:r>
              <a:rPr lang="en-US" dirty="0" smtClean="0"/>
              <a:t>Agency Mission</a:t>
            </a:r>
            <a:endParaRPr lang="en-US" dirty="0"/>
          </a:p>
        </p:txBody>
      </p:sp>
      <p:sp>
        <p:nvSpPr>
          <p:cNvPr id="5" name="Subtitle 4"/>
          <p:cNvSpPr>
            <a:spLocks noGrp="1"/>
          </p:cNvSpPr>
          <p:nvPr>
            <p:ph type="subTitle" idx="1"/>
          </p:nvPr>
        </p:nvSpPr>
        <p:spPr>
          <a:xfrm>
            <a:off x="533400" y="2209801"/>
            <a:ext cx="8001000" cy="3429000"/>
          </a:xfrm>
        </p:spPr>
        <p:txBody>
          <a:bodyPr>
            <a:normAutofit/>
          </a:bodyPr>
          <a:lstStyle/>
          <a:p>
            <a:pPr algn="just"/>
            <a:r>
              <a:rPr lang="en-US" dirty="0" smtClean="0">
                <a:solidFill>
                  <a:schemeClr val="tx1"/>
                </a:solidFill>
              </a:rPr>
              <a:t>To effectively and efficiently serve the citizens of South Carolina by ensuring the safety of children and adults who cannot protect themselves and helping families achieve stability through child </a:t>
            </a:r>
            <a:r>
              <a:rPr lang="en-US" dirty="0">
                <a:solidFill>
                  <a:schemeClr val="tx1"/>
                </a:solidFill>
              </a:rPr>
              <a:t>support, child </a:t>
            </a:r>
            <a:r>
              <a:rPr lang="en-US" dirty="0" smtClean="0">
                <a:solidFill>
                  <a:schemeClr val="tx1"/>
                </a:solidFill>
              </a:rPr>
              <a:t>care</a:t>
            </a:r>
            <a:r>
              <a:rPr lang="en-US" dirty="0">
                <a:solidFill>
                  <a:schemeClr val="tx1"/>
                </a:solidFill>
              </a:rPr>
              <a:t>, financial and other temporary benefits </a:t>
            </a:r>
            <a:r>
              <a:rPr lang="en-US" dirty="0" smtClean="0">
                <a:solidFill>
                  <a:schemeClr val="tx1"/>
                </a:solidFill>
              </a:rPr>
              <a:t>while transitioning </a:t>
            </a:r>
            <a:r>
              <a:rPr lang="en-US" dirty="0">
                <a:solidFill>
                  <a:schemeClr val="tx1"/>
                </a:solidFill>
              </a:rPr>
              <a:t>into employment.</a:t>
            </a:r>
          </a:p>
        </p:txBody>
      </p:sp>
    </p:spTree>
    <p:custDataLst>
      <p:tags r:id="rId1"/>
    </p:custDataLst>
    <p:extLst>
      <p:ext uri="{BB962C8B-B14F-4D97-AF65-F5344CB8AC3E}">
        <p14:creationId xmlns:p14="http://schemas.microsoft.com/office/powerpoint/2010/main" val="1385309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Child Welfare Reform Agenda</a:t>
            </a:r>
            <a:endParaRPr lang="en-US" dirty="0"/>
          </a:p>
        </p:txBody>
      </p:sp>
      <p:sp>
        <p:nvSpPr>
          <p:cNvPr id="5" name="Subtitle 4"/>
          <p:cNvSpPr>
            <a:spLocks noGrp="1"/>
          </p:cNvSpPr>
          <p:nvPr>
            <p:ph idx="1"/>
          </p:nvPr>
        </p:nvSpPr>
        <p:spPr>
          <a:xfrm>
            <a:off x="457200" y="1524000"/>
            <a:ext cx="8229600" cy="4876800"/>
          </a:xfrm>
        </p:spPr>
        <p:txBody>
          <a:bodyPr>
            <a:noAutofit/>
          </a:bodyPr>
          <a:lstStyle/>
          <a:p>
            <a:pPr marL="457200" indent="-457200" algn="l">
              <a:lnSpc>
                <a:spcPct val="150000"/>
              </a:lnSpc>
              <a:spcBef>
                <a:spcPts val="0"/>
              </a:spcBef>
              <a:buFont typeface="Wingdings" panose="05000000000000000000" pitchFamily="2" charset="2"/>
              <a:buChar char="q"/>
            </a:pPr>
            <a:r>
              <a:rPr lang="en-US" sz="2100" dirty="0">
                <a:solidFill>
                  <a:schemeClr val="tx1"/>
                </a:solidFill>
                <a:latin typeface="+mn-lt"/>
                <a:ea typeface="Calibri" panose="020F0502020204030204" pitchFamily="34" charset="0"/>
                <a:cs typeface="Times New Roman" panose="02020603050405020304" pitchFamily="18" charset="0"/>
              </a:rPr>
              <a:t>Caseload </a:t>
            </a:r>
            <a:r>
              <a:rPr lang="en-US" sz="2100" dirty="0" smtClean="0">
                <a:solidFill>
                  <a:schemeClr val="tx1"/>
                </a:solidFill>
                <a:latin typeface="+mn-lt"/>
                <a:ea typeface="Calibri" panose="020F0502020204030204" pitchFamily="34" charset="0"/>
                <a:cs typeface="Times New Roman" panose="02020603050405020304" pitchFamily="18" charset="0"/>
              </a:rPr>
              <a:t>reduction</a:t>
            </a:r>
          </a:p>
          <a:p>
            <a:pPr marL="457200" lvl="0" indent="-457200" algn="l">
              <a:lnSpc>
                <a:spcPct val="150000"/>
              </a:lnSpc>
              <a:spcBef>
                <a:spcPts val="0"/>
              </a:spcBef>
              <a:buFont typeface="Wingdings" panose="05000000000000000000" pitchFamily="2" charset="2"/>
              <a:buChar char="q"/>
            </a:pPr>
            <a:r>
              <a:rPr lang="en-US" sz="2100" dirty="0">
                <a:solidFill>
                  <a:schemeClr val="tx1"/>
                </a:solidFill>
                <a:latin typeface="+mn-lt"/>
                <a:ea typeface="Calibri" panose="020F0502020204030204" pitchFamily="34" charset="0"/>
                <a:cs typeface="Times New Roman" panose="02020603050405020304" pitchFamily="18" charset="0"/>
              </a:rPr>
              <a:t>Reduction of staff turnover</a:t>
            </a: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Onboarding Caseworkers</a:t>
            </a:r>
            <a:endParaRPr lang="en-US" sz="2100" dirty="0">
              <a:solidFill>
                <a:schemeClr val="tx1"/>
              </a:solidFill>
              <a:latin typeface="+mn-lt"/>
              <a:ea typeface="Calibri" panose="020F0502020204030204" pitchFamily="34" charset="0"/>
              <a:cs typeface="Times New Roman" panose="02020603050405020304" pitchFamily="18" charset="0"/>
            </a:endParaRP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Streamlining </a:t>
            </a:r>
            <a:r>
              <a:rPr lang="en-US" sz="2100" dirty="0">
                <a:solidFill>
                  <a:schemeClr val="tx1"/>
                </a:solidFill>
                <a:latin typeface="+mn-lt"/>
                <a:ea typeface="Calibri" panose="020F0502020204030204" pitchFamily="34" charset="0"/>
                <a:cs typeface="Times New Roman" panose="02020603050405020304" pitchFamily="18" charset="0"/>
              </a:rPr>
              <a:t>hiring </a:t>
            </a:r>
            <a:r>
              <a:rPr lang="en-US" sz="2100" dirty="0" smtClean="0">
                <a:solidFill>
                  <a:schemeClr val="tx1"/>
                </a:solidFill>
                <a:latin typeface="+mn-lt"/>
                <a:ea typeface="Calibri" panose="020F0502020204030204" pitchFamily="34" charset="0"/>
                <a:cs typeface="Times New Roman" panose="02020603050405020304" pitchFamily="18" charset="0"/>
              </a:rPr>
              <a:t>processes</a:t>
            </a:r>
            <a:endParaRPr lang="en-US" sz="2100" dirty="0">
              <a:solidFill>
                <a:schemeClr val="tx1"/>
              </a:solidFill>
              <a:latin typeface="+mn-lt"/>
              <a:ea typeface="Calibri" panose="020F0502020204030204" pitchFamily="34" charset="0"/>
              <a:cs typeface="Times New Roman" panose="02020603050405020304" pitchFamily="18" charset="0"/>
            </a:endParaRP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Career </a:t>
            </a:r>
            <a:r>
              <a:rPr lang="en-US" sz="2100" dirty="0">
                <a:solidFill>
                  <a:schemeClr val="tx1"/>
                </a:solidFill>
                <a:latin typeface="+mn-lt"/>
                <a:ea typeface="Calibri" panose="020F0502020204030204" pitchFamily="34" charset="0"/>
                <a:cs typeface="Times New Roman" panose="02020603050405020304" pitchFamily="18" charset="0"/>
              </a:rPr>
              <a:t>Ladder and staff salary </a:t>
            </a:r>
            <a:r>
              <a:rPr lang="en-US" sz="2100" dirty="0" smtClean="0">
                <a:solidFill>
                  <a:schemeClr val="tx1"/>
                </a:solidFill>
                <a:latin typeface="+mn-lt"/>
                <a:ea typeface="Calibri" panose="020F0502020204030204" pitchFamily="34" charset="0"/>
                <a:cs typeface="Times New Roman" panose="02020603050405020304" pitchFamily="18" charset="0"/>
              </a:rPr>
              <a:t>increases</a:t>
            </a: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Regional </a:t>
            </a:r>
            <a:r>
              <a:rPr lang="en-US" sz="2100" dirty="0">
                <a:solidFill>
                  <a:schemeClr val="tx1"/>
                </a:solidFill>
                <a:latin typeface="+mn-lt"/>
                <a:ea typeface="Calibri" panose="020F0502020204030204" pitchFamily="34" charset="0"/>
                <a:cs typeface="Times New Roman" panose="02020603050405020304" pitchFamily="18" charset="0"/>
              </a:rPr>
              <a:t>Intake </a:t>
            </a:r>
            <a:r>
              <a:rPr lang="en-US" sz="2100" dirty="0" smtClean="0">
                <a:solidFill>
                  <a:schemeClr val="tx1"/>
                </a:solidFill>
                <a:latin typeface="+mn-lt"/>
                <a:ea typeface="Calibri" panose="020F0502020204030204" pitchFamily="34" charset="0"/>
                <a:cs typeface="Times New Roman" panose="02020603050405020304" pitchFamily="18" charset="0"/>
              </a:rPr>
              <a:t>process</a:t>
            </a:r>
            <a:endParaRPr lang="en-US" sz="2100" dirty="0">
              <a:solidFill>
                <a:schemeClr val="tx1"/>
              </a:solidFill>
              <a:latin typeface="+mn-lt"/>
              <a:ea typeface="Calibri" panose="020F0502020204030204" pitchFamily="34" charset="0"/>
              <a:cs typeface="Times New Roman" panose="02020603050405020304" pitchFamily="18" charset="0"/>
            </a:endParaRP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Recruitment </a:t>
            </a:r>
            <a:r>
              <a:rPr lang="en-US" sz="2100" dirty="0">
                <a:solidFill>
                  <a:schemeClr val="tx1"/>
                </a:solidFill>
                <a:latin typeface="+mn-lt"/>
                <a:ea typeface="Calibri" panose="020F0502020204030204" pitchFamily="34" charset="0"/>
                <a:cs typeface="Times New Roman" panose="02020603050405020304" pitchFamily="18" charset="0"/>
              </a:rPr>
              <a:t>of Foster Home </a:t>
            </a:r>
            <a:r>
              <a:rPr lang="en-US" sz="2100" dirty="0" smtClean="0">
                <a:solidFill>
                  <a:schemeClr val="tx1"/>
                </a:solidFill>
                <a:latin typeface="+mn-lt"/>
                <a:ea typeface="Calibri" panose="020F0502020204030204" pitchFamily="34" charset="0"/>
                <a:cs typeface="Times New Roman" panose="02020603050405020304" pitchFamily="18" charset="0"/>
              </a:rPr>
              <a:t>Beds</a:t>
            </a:r>
            <a:endParaRPr lang="en-US" sz="2100" dirty="0">
              <a:solidFill>
                <a:schemeClr val="tx1"/>
              </a:solidFill>
              <a:latin typeface="+mn-lt"/>
              <a:ea typeface="Calibri" panose="020F0502020204030204" pitchFamily="34" charset="0"/>
              <a:cs typeface="Times New Roman" panose="02020603050405020304" pitchFamily="18" charset="0"/>
            </a:endParaRP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Reduction </a:t>
            </a:r>
            <a:r>
              <a:rPr lang="en-US" sz="2100" dirty="0">
                <a:solidFill>
                  <a:schemeClr val="tx1"/>
                </a:solidFill>
                <a:latin typeface="+mn-lt"/>
                <a:ea typeface="Calibri" panose="020F0502020204030204" pitchFamily="34" charset="0"/>
                <a:cs typeface="Times New Roman" panose="02020603050405020304" pitchFamily="18" charset="0"/>
              </a:rPr>
              <a:t>of staff </a:t>
            </a:r>
            <a:r>
              <a:rPr lang="en-US" sz="2100" dirty="0" smtClean="0">
                <a:solidFill>
                  <a:schemeClr val="tx1"/>
                </a:solidFill>
                <a:latin typeface="+mn-lt"/>
                <a:ea typeface="Calibri" panose="020F0502020204030204" pitchFamily="34" charset="0"/>
                <a:cs typeface="Times New Roman" panose="02020603050405020304" pitchFamily="18" charset="0"/>
              </a:rPr>
              <a:t>turnover</a:t>
            </a:r>
            <a:endParaRPr lang="en-US" sz="2100" dirty="0">
              <a:solidFill>
                <a:schemeClr val="tx1"/>
              </a:solidFill>
              <a:latin typeface="+mn-lt"/>
              <a:ea typeface="Calibri" panose="020F0502020204030204" pitchFamily="34" charset="0"/>
              <a:cs typeface="Times New Roman" panose="02020603050405020304" pitchFamily="18" charset="0"/>
            </a:endParaRP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Oversight </a:t>
            </a:r>
            <a:r>
              <a:rPr lang="en-US" sz="2100" dirty="0">
                <a:solidFill>
                  <a:schemeClr val="tx1"/>
                </a:solidFill>
                <a:latin typeface="+mn-lt"/>
                <a:ea typeface="Calibri" panose="020F0502020204030204" pitchFamily="34" charset="0"/>
                <a:cs typeface="Times New Roman" panose="02020603050405020304" pitchFamily="18" charset="0"/>
              </a:rPr>
              <a:t>of alternative </a:t>
            </a:r>
            <a:r>
              <a:rPr lang="en-US" sz="2100" dirty="0" smtClean="0">
                <a:solidFill>
                  <a:schemeClr val="tx1"/>
                </a:solidFill>
                <a:latin typeface="+mn-lt"/>
                <a:ea typeface="Calibri" panose="020F0502020204030204" pitchFamily="34" charset="0"/>
                <a:cs typeface="Times New Roman" panose="02020603050405020304" pitchFamily="18" charset="0"/>
              </a:rPr>
              <a:t>caregivers</a:t>
            </a:r>
            <a:endParaRPr lang="en-US" sz="2100" dirty="0">
              <a:solidFill>
                <a:schemeClr val="tx1"/>
              </a:solidFill>
              <a:latin typeface="+mn-lt"/>
              <a:ea typeface="Calibri" panose="020F0502020204030204" pitchFamily="34" charset="0"/>
              <a:cs typeface="Times New Roman" panose="02020603050405020304" pitchFamily="18" charset="0"/>
            </a:endParaRPr>
          </a:p>
          <a:p>
            <a:pPr marL="457200" marR="0" lvl="0" indent="-457200" algn="l">
              <a:lnSpc>
                <a:spcPct val="150000"/>
              </a:lnSpc>
              <a:spcBef>
                <a:spcPts val="0"/>
              </a:spcBef>
              <a:spcAft>
                <a:spcPts val="0"/>
              </a:spcAft>
              <a:buFont typeface="Wingdings" panose="05000000000000000000" pitchFamily="2" charset="2"/>
              <a:buChar char="q"/>
            </a:pPr>
            <a:r>
              <a:rPr lang="en-US" sz="2100" dirty="0" smtClean="0">
                <a:solidFill>
                  <a:schemeClr val="tx1"/>
                </a:solidFill>
                <a:latin typeface="+mn-lt"/>
                <a:ea typeface="Calibri" panose="020F0502020204030204" pitchFamily="34" charset="0"/>
                <a:cs typeface="Times New Roman" panose="02020603050405020304" pitchFamily="18" charset="0"/>
              </a:rPr>
              <a:t>Business </a:t>
            </a:r>
            <a:r>
              <a:rPr lang="en-US" sz="2100" dirty="0">
                <a:solidFill>
                  <a:schemeClr val="tx1"/>
                </a:solidFill>
                <a:latin typeface="+mn-lt"/>
                <a:ea typeface="Calibri" panose="020F0502020204030204" pitchFamily="34" charset="0"/>
                <a:cs typeface="Times New Roman" panose="02020603050405020304" pitchFamily="18" charset="0"/>
              </a:rPr>
              <a:t>redesign for foster care </a:t>
            </a:r>
            <a:r>
              <a:rPr lang="en-US" sz="2100" dirty="0" smtClean="0">
                <a:solidFill>
                  <a:schemeClr val="tx1"/>
                </a:solidFill>
                <a:latin typeface="+mn-lt"/>
                <a:ea typeface="Calibri" panose="020F0502020204030204" pitchFamily="34" charset="0"/>
                <a:cs typeface="Times New Roman" panose="02020603050405020304" pitchFamily="18" charset="0"/>
              </a:rPr>
              <a:t>licensing</a:t>
            </a:r>
            <a:endParaRPr lang="en-US" sz="21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608607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Child Welfare Reform Agenda</a:t>
            </a:r>
            <a:endParaRPr lang="en-US" dirty="0"/>
          </a:p>
        </p:txBody>
      </p:sp>
      <p:sp>
        <p:nvSpPr>
          <p:cNvPr id="5" name="Subtitle 4"/>
          <p:cNvSpPr>
            <a:spLocks noGrp="1"/>
          </p:cNvSpPr>
          <p:nvPr>
            <p:ph idx="1"/>
          </p:nvPr>
        </p:nvSpPr>
        <p:spPr>
          <a:xfrm>
            <a:off x="457200" y="1447800"/>
            <a:ext cx="8229600" cy="5029200"/>
          </a:xfrm>
        </p:spPr>
        <p:txBody>
          <a:bodyPr>
            <a:noAutofit/>
          </a:bodyPr>
          <a:lstStyle/>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Implementation </a:t>
            </a:r>
            <a:r>
              <a:rPr lang="en-US" sz="2000" dirty="0">
                <a:solidFill>
                  <a:schemeClr val="tx1"/>
                </a:solidFill>
                <a:latin typeface="+mn-lt"/>
                <a:ea typeface="Calibri" panose="020F0502020204030204" pitchFamily="34" charset="0"/>
                <a:cs typeface="Times New Roman" panose="02020603050405020304" pitchFamily="18" charset="0"/>
              </a:rPr>
              <a:t>of CQI-use of data </a:t>
            </a:r>
            <a:r>
              <a:rPr lang="en-US" sz="2000" dirty="0" smtClean="0">
                <a:solidFill>
                  <a:schemeClr val="tx1"/>
                </a:solidFill>
                <a:latin typeface="+mn-lt"/>
                <a:ea typeface="Calibri" panose="020F0502020204030204" pitchFamily="34" charset="0"/>
                <a:cs typeface="Times New Roman" panose="02020603050405020304" pitchFamily="18" charset="0"/>
              </a:rPr>
              <a:t>reports</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Staff </a:t>
            </a:r>
            <a:r>
              <a:rPr lang="en-US" sz="2000" dirty="0">
                <a:solidFill>
                  <a:schemeClr val="tx1"/>
                </a:solidFill>
                <a:latin typeface="+mn-lt"/>
                <a:ea typeface="Calibri" panose="020F0502020204030204" pitchFamily="34" charset="0"/>
                <a:cs typeface="Times New Roman" panose="02020603050405020304" pitchFamily="18" charset="0"/>
              </a:rPr>
              <a:t>Training Plan-records management, continuous </a:t>
            </a:r>
            <a:r>
              <a:rPr lang="en-US" sz="2000" dirty="0" smtClean="0">
                <a:solidFill>
                  <a:schemeClr val="tx1"/>
                </a:solidFill>
                <a:latin typeface="+mn-lt"/>
                <a:ea typeface="Calibri" panose="020F0502020204030204" pitchFamily="34" charset="0"/>
                <a:cs typeface="Times New Roman" panose="02020603050405020304" pitchFamily="18" charset="0"/>
              </a:rPr>
              <a:t>training</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Plan </a:t>
            </a:r>
            <a:r>
              <a:rPr lang="en-US" sz="2000" dirty="0">
                <a:solidFill>
                  <a:schemeClr val="tx1"/>
                </a:solidFill>
                <a:latin typeface="+mn-lt"/>
                <a:ea typeface="Calibri" panose="020F0502020204030204" pitchFamily="34" charset="0"/>
                <a:cs typeface="Times New Roman" panose="02020603050405020304" pitchFamily="18" charset="0"/>
              </a:rPr>
              <a:t>for utilization of </a:t>
            </a:r>
            <a:r>
              <a:rPr lang="en-US" sz="2000" dirty="0" smtClean="0">
                <a:solidFill>
                  <a:schemeClr val="tx1"/>
                </a:solidFill>
                <a:latin typeface="+mn-lt"/>
                <a:ea typeface="Calibri" panose="020F0502020204030204" pitchFamily="34" charset="0"/>
                <a:cs typeface="Times New Roman" panose="02020603050405020304" pitchFamily="18" charset="0"/>
              </a:rPr>
              <a:t>group home beds</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Formal </a:t>
            </a:r>
            <a:r>
              <a:rPr lang="en-US" sz="2000" dirty="0">
                <a:solidFill>
                  <a:schemeClr val="tx1"/>
                </a:solidFill>
                <a:latin typeface="+mn-lt"/>
                <a:ea typeface="Calibri" panose="020F0502020204030204" pitchFamily="34" charset="0"/>
                <a:cs typeface="Times New Roman" panose="02020603050405020304" pitchFamily="18" charset="0"/>
              </a:rPr>
              <a:t>Methodology for caseload distribution and allocation of </a:t>
            </a:r>
            <a:r>
              <a:rPr lang="en-US" sz="2000" dirty="0" smtClean="0">
                <a:solidFill>
                  <a:schemeClr val="tx1"/>
                </a:solidFill>
                <a:latin typeface="+mn-lt"/>
                <a:ea typeface="Calibri" panose="020F0502020204030204" pitchFamily="34" charset="0"/>
                <a:cs typeface="Times New Roman" panose="02020603050405020304" pitchFamily="18" charset="0"/>
              </a:rPr>
              <a:t>staff</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Community </a:t>
            </a:r>
            <a:r>
              <a:rPr lang="en-US" sz="2000" dirty="0">
                <a:solidFill>
                  <a:schemeClr val="tx1"/>
                </a:solidFill>
                <a:latin typeface="+mn-lt"/>
                <a:ea typeface="Calibri" panose="020F0502020204030204" pitchFamily="34" charset="0"/>
                <a:cs typeface="Times New Roman" panose="02020603050405020304" pitchFamily="18" charset="0"/>
              </a:rPr>
              <a:t>Based Prevention </a:t>
            </a:r>
            <a:r>
              <a:rPr lang="en-US" sz="2000" dirty="0" smtClean="0">
                <a:solidFill>
                  <a:schemeClr val="tx1"/>
                </a:solidFill>
                <a:latin typeface="+mn-lt"/>
                <a:ea typeface="Calibri" panose="020F0502020204030204" pitchFamily="34" charset="0"/>
                <a:cs typeface="Times New Roman" panose="02020603050405020304" pitchFamily="18" charset="0"/>
              </a:rPr>
              <a:t>Services</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County </a:t>
            </a:r>
            <a:r>
              <a:rPr lang="en-US" sz="2000" dirty="0">
                <a:solidFill>
                  <a:schemeClr val="tx1"/>
                </a:solidFill>
                <a:latin typeface="+mn-lt"/>
                <a:ea typeface="Calibri" panose="020F0502020204030204" pitchFamily="34" charset="0"/>
                <a:cs typeface="Times New Roman" panose="02020603050405020304" pitchFamily="18" charset="0"/>
              </a:rPr>
              <a:t>Office Needs-physical plant, resources, </a:t>
            </a:r>
            <a:r>
              <a:rPr lang="en-US" sz="2000" dirty="0" smtClean="0">
                <a:solidFill>
                  <a:schemeClr val="tx1"/>
                </a:solidFill>
                <a:latin typeface="+mn-lt"/>
                <a:ea typeface="Calibri" panose="020F0502020204030204" pitchFamily="34" charset="0"/>
                <a:cs typeface="Times New Roman" panose="02020603050405020304" pitchFamily="18" charset="0"/>
              </a:rPr>
              <a:t>etc.</a:t>
            </a: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Development </a:t>
            </a:r>
            <a:r>
              <a:rPr lang="en-US" sz="2000" dirty="0">
                <a:solidFill>
                  <a:schemeClr val="tx1"/>
                </a:solidFill>
                <a:latin typeface="+mn-lt"/>
                <a:ea typeface="Calibri" panose="020F0502020204030204" pitchFamily="34" charset="0"/>
                <a:cs typeface="Times New Roman" panose="02020603050405020304" pitchFamily="18" charset="0"/>
              </a:rPr>
              <a:t>of dashboard </a:t>
            </a:r>
            <a:r>
              <a:rPr lang="en-US" sz="2000" dirty="0" smtClean="0">
                <a:solidFill>
                  <a:schemeClr val="tx1"/>
                </a:solidFill>
                <a:latin typeface="+mn-lt"/>
                <a:ea typeface="Calibri" panose="020F0502020204030204" pitchFamily="34" charset="0"/>
                <a:cs typeface="Times New Roman" panose="02020603050405020304" pitchFamily="18" charset="0"/>
              </a:rPr>
              <a:t>indicators</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Increasing adoptions</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Relationships </a:t>
            </a:r>
            <a:r>
              <a:rPr lang="en-US" sz="2000" dirty="0">
                <a:solidFill>
                  <a:schemeClr val="tx1"/>
                </a:solidFill>
                <a:latin typeface="+mn-lt"/>
                <a:ea typeface="Calibri" panose="020F0502020204030204" pitchFamily="34" charset="0"/>
                <a:cs typeface="Times New Roman" panose="02020603050405020304" pitchFamily="18" charset="0"/>
              </a:rPr>
              <a:t>with Law </a:t>
            </a:r>
            <a:r>
              <a:rPr lang="en-US" sz="2000" dirty="0" smtClean="0">
                <a:solidFill>
                  <a:schemeClr val="tx1"/>
                </a:solidFill>
                <a:latin typeface="+mn-lt"/>
                <a:ea typeface="Calibri" panose="020F0502020204030204" pitchFamily="34" charset="0"/>
                <a:cs typeface="Times New Roman" panose="02020603050405020304" pitchFamily="18" charset="0"/>
              </a:rPr>
              <a:t>Enforcement</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Child </a:t>
            </a:r>
            <a:r>
              <a:rPr lang="en-US" sz="2000" dirty="0">
                <a:solidFill>
                  <a:schemeClr val="tx1"/>
                </a:solidFill>
                <a:latin typeface="+mn-lt"/>
                <a:ea typeface="Calibri" panose="020F0502020204030204" pitchFamily="34" charset="0"/>
                <a:cs typeface="Times New Roman" panose="02020603050405020304" pitchFamily="18" charset="0"/>
              </a:rPr>
              <a:t>fatality </a:t>
            </a:r>
            <a:r>
              <a:rPr lang="en-US" sz="2000" dirty="0" smtClean="0">
                <a:solidFill>
                  <a:schemeClr val="tx1"/>
                </a:solidFill>
                <a:latin typeface="+mn-lt"/>
                <a:ea typeface="Calibri" panose="020F0502020204030204" pitchFamily="34" charset="0"/>
                <a:cs typeface="Times New Roman" panose="02020603050405020304" pitchFamily="18" charset="0"/>
              </a:rPr>
              <a:t>statistics</a:t>
            </a:r>
            <a:endParaRPr lang="en-US" sz="2000" dirty="0">
              <a:solidFill>
                <a:schemeClr val="tx1"/>
              </a:solidFill>
              <a:latin typeface="+mn-lt"/>
              <a:ea typeface="Calibri" panose="020F0502020204030204" pitchFamily="34" charset="0"/>
              <a:cs typeface="Times New Roman" panose="02020603050405020304" pitchFamily="18" charset="0"/>
            </a:endParaRPr>
          </a:p>
          <a:p>
            <a:pPr marL="571500" marR="0" lvl="0" indent="-571500" algn="l">
              <a:lnSpc>
                <a:spcPct val="150000"/>
              </a:lnSpc>
              <a:spcBef>
                <a:spcPts val="0"/>
              </a:spcBef>
              <a:spcAft>
                <a:spcPts val="0"/>
              </a:spcAft>
              <a:buFont typeface="Wingdings" panose="05000000000000000000" pitchFamily="2" charset="2"/>
              <a:buChar char="q"/>
            </a:pPr>
            <a:r>
              <a:rPr lang="en-US" sz="2000" dirty="0" smtClean="0">
                <a:solidFill>
                  <a:schemeClr val="tx1"/>
                </a:solidFill>
                <a:latin typeface="+mn-lt"/>
                <a:ea typeface="Calibri" panose="020F0502020204030204" pitchFamily="34" charset="0"/>
                <a:cs typeface="Times New Roman" panose="02020603050405020304" pitchFamily="18" charset="0"/>
              </a:rPr>
              <a:t>Health </a:t>
            </a:r>
            <a:r>
              <a:rPr lang="en-US" sz="2000" dirty="0">
                <a:solidFill>
                  <a:schemeClr val="tx1"/>
                </a:solidFill>
                <a:latin typeface="+mn-lt"/>
                <a:ea typeface="Calibri" panose="020F0502020204030204" pitchFamily="34" charset="0"/>
                <a:cs typeface="Times New Roman" panose="02020603050405020304" pitchFamily="18" charset="0"/>
              </a:rPr>
              <a:t>Services for </a:t>
            </a:r>
            <a:r>
              <a:rPr lang="en-US" sz="2000" dirty="0" smtClean="0">
                <a:solidFill>
                  <a:schemeClr val="tx1"/>
                </a:solidFill>
                <a:latin typeface="+mn-lt"/>
                <a:ea typeface="Calibri" panose="020F0502020204030204" pitchFamily="34" charset="0"/>
                <a:cs typeface="Times New Roman" panose="02020603050405020304" pitchFamily="18" charset="0"/>
              </a:rPr>
              <a:t>children/adults</a:t>
            </a:r>
            <a:endParaRPr lang="en-US" sz="2000" dirty="0">
              <a:solidFill>
                <a:schemeClr val="tx1"/>
              </a:solidFill>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3321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Sources Available For Review by House Oversight Committee</a:t>
            </a:r>
            <a:endParaRPr lang="en-US" dirty="0"/>
          </a:p>
        </p:txBody>
      </p:sp>
      <p:sp>
        <p:nvSpPr>
          <p:cNvPr id="5" name="Subtitle 4"/>
          <p:cNvSpPr>
            <a:spLocks noGrp="1"/>
          </p:cNvSpPr>
          <p:nvPr>
            <p:ph idx="1"/>
          </p:nvPr>
        </p:nvSpPr>
        <p:spPr/>
        <p:txBody>
          <a:bodyPr>
            <a:normAutofit fontScale="92500"/>
          </a:bodyPr>
          <a:lstStyle/>
          <a:p>
            <a:pPr>
              <a:lnSpc>
                <a:spcPts val="3500"/>
              </a:lnSpc>
              <a:spcBef>
                <a:spcPts val="1000"/>
              </a:spcBef>
            </a:pPr>
            <a:r>
              <a:rPr lang="en-US" sz="2800" b="1" dirty="0" smtClean="0">
                <a:solidFill>
                  <a:schemeClr val="tx1">
                    <a:lumMod val="75000"/>
                    <a:lumOff val="25000"/>
                  </a:schemeClr>
                </a:solidFill>
                <a:latin typeface="+mn-lt"/>
              </a:rPr>
              <a:t>Senate General Committee – DSS Oversight Committee</a:t>
            </a:r>
          </a:p>
          <a:p>
            <a:pPr marL="342900" lvl="1" indent="0">
              <a:lnSpc>
                <a:spcPts val="3500"/>
              </a:lnSpc>
              <a:spcBef>
                <a:spcPts val="1000"/>
              </a:spcBef>
              <a:buNone/>
            </a:pPr>
            <a:r>
              <a:rPr lang="en-US" sz="2400" dirty="0">
                <a:solidFill>
                  <a:schemeClr val="tx1">
                    <a:lumMod val="75000"/>
                    <a:lumOff val="25000"/>
                  </a:schemeClr>
                </a:solidFill>
                <a:latin typeface="+mn-lt"/>
              </a:rPr>
              <a:t>	</a:t>
            </a:r>
            <a:r>
              <a:rPr lang="en-US" sz="2400" dirty="0" smtClean="0">
                <a:solidFill>
                  <a:schemeClr val="tx1"/>
                </a:solidFill>
                <a:latin typeface="+mn-lt"/>
              </a:rPr>
              <a:t>Report Pending</a:t>
            </a:r>
          </a:p>
          <a:p>
            <a:pPr>
              <a:lnSpc>
                <a:spcPts val="3500"/>
              </a:lnSpc>
              <a:spcBef>
                <a:spcPts val="1000"/>
              </a:spcBef>
            </a:pPr>
            <a:r>
              <a:rPr lang="en-US" sz="2800" b="1" dirty="0" smtClean="0">
                <a:solidFill>
                  <a:schemeClr val="tx1">
                    <a:lumMod val="75000"/>
                    <a:lumOff val="25000"/>
                  </a:schemeClr>
                </a:solidFill>
                <a:latin typeface="+mn-lt"/>
              </a:rPr>
              <a:t>Legislative Audit Council</a:t>
            </a:r>
          </a:p>
          <a:p>
            <a:pPr marL="0" indent="0">
              <a:lnSpc>
                <a:spcPts val="3500"/>
              </a:lnSpc>
              <a:spcBef>
                <a:spcPts val="1000"/>
              </a:spcBef>
              <a:buNone/>
            </a:pPr>
            <a:r>
              <a:rPr lang="en-US" sz="2800" dirty="0">
                <a:solidFill>
                  <a:schemeClr val="tx1">
                    <a:lumMod val="75000"/>
                    <a:lumOff val="25000"/>
                  </a:schemeClr>
                </a:solidFill>
                <a:latin typeface="+mn-lt"/>
              </a:rPr>
              <a:t>	</a:t>
            </a:r>
            <a:r>
              <a:rPr lang="en-US" sz="2400" dirty="0" smtClean="0">
                <a:solidFill>
                  <a:schemeClr val="tx1">
                    <a:lumMod val="75000"/>
                    <a:lumOff val="25000"/>
                  </a:schemeClr>
                </a:solidFill>
                <a:latin typeface="+mn-lt"/>
              </a:rPr>
              <a:t>October 2014 – A Review of Child Welfare Services at the</a:t>
            </a:r>
          </a:p>
          <a:p>
            <a:pPr marL="0" indent="0">
              <a:lnSpc>
                <a:spcPts val="3500"/>
              </a:lnSpc>
              <a:spcBef>
                <a:spcPts val="1000"/>
              </a:spcBef>
              <a:buNone/>
            </a:pPr>
            <a:r>
              <a:rPr lang="en-US" sz="2400" dirty="0" smtClean="0">
                <a:solidFill>
                  <a:schemeClr val="tx1">
                    <a:lumMod val="75000"/>
                    <a:lumOff val="25000"/>
                  </a:schemeClr>
                </a:solidFill>
                <a:latin typeface="+mn-lt"/>
              </a:rPr>
              <a:t>	Department of Social Services</a:t>
            </a:r>
            <a:endParaRPr lang="en-US" sz="2800" dirty="0" smtClean="0">
              <a:solidFill>
                <a:schemeClr val="tx1">
                  <a:lumMod val="75000"/>
                  <a:lumOff val="25000"/>
                </a:schemeClr>
              </a:solidFill>
              <a:latin typeface="+mn-lt"/>
            </a:endParaRPr>
          </a:p>
          <a:p>
            <a:pPr>
              <a:lnSpc>
                <a:spcPts val="3500"/>
              </a:lnSpc>
              <a:spcBef>
                <a:spcPts val="1000"/>
              </a:spcBef>
            </a:pPr>
            <a:r>
              <a:rPr lang="en-US" sz="2800" b="1" dirty="0" smtClean="0">
                <a:solidFill>
                  <a:schemeClr val="tx1">
                    <a:lumMod val="75000"/>
                    <a:lumOff val="25000"/>
                  </a:schemeClr>
                </a:solidFill>
                <a:latin typeface="+mn-lt"/>
              </a:rPr>
              <a:t>DSS Annual Accountability Report</a:t>
            </a:r>
            <a:endParaRPr lang="en-US" sz="2800" b="1" dirty="0">
              <a:solidFill>
                <a:schemeClr val="tx1">
                  <a:lumMod val="75000"/>
                  <a:lumOff val="25000"/>
                </a:schemeClr>
              </a:solidFill>
              <a:latin typeface="+mn-lt"/>
            </a:endParaRPr>
          </a:p>
          <a:p>
            <a:pPr marL="0" indent="0">
              <a:lnSpc>
                <a:spcPts val="3500"/>
              </a:lnSpc>
              <a:spcBef>
                <a:spcPts val="1000"/>
              </a:spcBef>
              <a:buNone/>
            </a:pPr>
            <a:r>
              <a:rPr lang="en-US" sz="2800" dirty="0">
                <a:solidFill>
                  <a:schemeClr val="tx1">
                    <a:lumMod val="75000"/>
                    <a:lumOff val="25000"/>
                  </a:schemeClr>
                </a:solidFill>
                <a:latin typeface="+mn-lt"/>
              </a:rPr>
              <a:t>	</a:t>
            </a:r>
            <a:r>
              <a:rPr lang="en-US" sz="2400" dirty="0" smtClean="0">
                <a:solidFill>
                  <a:schemeClr val="tx1">
                    <a:lumMod val="75000"/>
                    <a:lumOff val="25000"/>
                  </a:schemeClr>
                </a:solidFill>
                <a:latin typeface="+mn-lt"/>
              </a:rPr>
              <a:t>FY 2013-14</a:t>
            </a:r>
            <a:endParaRPr lang="en-US" sz="2400" dirty="0">
              <a:solidFill>
                <a:schemeClr val="tx1">
                  <a:lumMod val="75000"/>
                  <a:lumOff val="25000"/>
                </a:schemeClr>
              </a:solidFill>
              <a:latin typeface="+mn-lt"/>
            </a:endParaRPr>
          </a:p>
        </p:txBody>
      </p:sp>
    </p:spTree>
    <p:custDataLst>
      <p:tags r:id="rId1"/>
    </p:custDataLst>
    <p:extLst>
      <p:ext uri="{BB962C8B-B14F-4D97-AF65-F5344CB8AC3E}">
        <p14:creationId xmlns:p14="http://schemas.microsoft.com/office/powerpoint/2010/main" val="1065095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Appendix</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26711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Major Federal Funding Sources</a:t>
            </a:r>
            <a:endParaRPr lang="en-US" dirty="0"/>
          </a:p>
        </p:txBody>
      </p:sp>
      <p:sp>
        <p:nvSpPr>
          <p:cNvPr id="5" name="Subtitle 4"/>
          <p:cNvSpPr>
            <a:spLocks noGrp="1"/>
          </p:cNvSpPr>
          <p:nvPr>
            <p:ph idx="1"/>
          </p:nvPr>
        </p:nvSpPr>
        <p:spPr/>
        <p:txBody>
          <a:bodyPr>
            <a:normAutofit lnSpcReduction="10000"/>
          </a:bodyPr>
          <a:lstStyle/>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Temporary Assistance for Needy Families (TANF) - Primary focus of the program is to assist low income families meet basic needs.</a:t>
            </a:r>
          </a:p>
          <a:p>
            <a:pPr algn="l">
              <a:lnSpc>
                <a:spcPct val="100000"/>
              </a:lnSpc>
              <a:spcBef>
                <a:spcPts val="0"/>
              </a:spcBef>
              <a:tabLst>
                <a:tab pos="2743200" algn="l"/>
                <a:tab pos="6626225" algn="l"/>
              </a:tabLst>
            </a:pPr>
            <a:endParaRPr lang="en-US" sz="24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Child Care Development Block Grant (CCDBG) – This program assists low-income families with child care services.</a:t>
            </a:r>
          </a:p>
          <a:p>
            <a:pPr algn="l">
              <a:lnSpc>
                <a:spcPct val="100000"/>
              </a:lnSpc>
              <a:spcBef>
                <a:spcPts val="0"/>
              </a:spcBef>
              <a:tabLst>
                <a:tab pos="2743200" algn="l"/>
                <a:tab pos="6626225" algn="l"/>
              </a:tabLst>
            </a:pPr>
            <a:endParaRPr lang="en-US" sz="24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Social Service Block Grant (SSBG) – This program provides funds to assist states in delivering social services directed towards the needs of children and adults.</a:t>
            </a:r>
          </a:p>
          <a:p>
            <a:pPr algn="l">
              <a:lnSpc>
                <a:spcPct val="100000"/>
              </a:lnSpc>
              <a:spcBef>
                <a:spcPts val="0"/>
              </a:spcBef>
              <a:tabLst>
                <a:tab pos="2743200" algn="l"/>
                <a:tab pos="6626225" algn="l"/>
              </a:tabLst>
            </a:pPr>
            <a:endParaRPr lang="en-US" sz="2400"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344720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Major Federal Funding Sources</a:t>
            </a:r>
            <a:endParaRPr lang="en-US" dirty="0"/>
          </a:p>
        </p:txBody>
      </p:sp>
      <p:sp>
        <p:nvSpPr>
          <p:cNvPr id="5" name="Subtitle 4"/>
          <p:cNvSpPr>
            <a:spLocks noGrp="1"/>
          </p:cNvSpPr>
          <p:nvPr>
            <p:ph idx="1"/>
          </p:nvPr>
        </p:nvSpPr>
        <p:spPr/>
        <p:txBody>
          <a:bodyPr>
            <a:normAutofit/>
          </a:bodyPr>
          <a:lstStyle/>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Foster Care: Title IV-E - This </a:t>
            </a:r>
            <a:r>
              <a:rPr lang="en-US" sz="2400" dirty="0">
                <a:solidFill>
                  <a:schemeClr val="tx1">
                    <a:lumMod val="75000"/>
                    <a:lumOff val="25000"/>
                  </a:schemeClr>
                </a:solidFill>
              </a:rPr>
              <a:t>program helps  to provide safe and stable out-of-home care for children under the jurisdiction of the state or tribal welfare agency until the children are returned home safely.</a:t>
            </a:r>
            <a:endParaRPr lang="en-US" sz="24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Adoption </a:t>
            </a:r>
            <a:r>
              <a:rPr lang="en-US" sz="2400" dirty="0">
                <a:solidFill>
                  <a:schemeClr val="tx1">
                    <a:lumMod val="75000"/>
                    <a:lumOff val="25000"/>
                  </a:schemeClr>
                </a:solidFill>
              </a:rPr>
              <a:t>Assistance: Title IV-E - This program provides assistance in the adoption subsidy costs for the adoption of children with special needs and who can meet certain eligibility tests.</a:t>
            </a: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664722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Major Federal Funding Sources</a:t>
            </a:r>
            <a:endParaRPr lang="en-US" dirty="0"/>
          </a:p>
        </p:txBody>
      </p:sp>
      <p:sp>
        <p:nvSpPr>
          <p:cNvPr id="5" name="Subtitle 4"/>
          <p:cNvSpPr>
            <a:spLocks noGrp="1"/>
          </p:cNvSpPr>
          <p:nvPr>
            <p:ph idx="1"/>
          </p:nvPr>
        </p:nvSpPr>
        <p:spPr/>
        <p:txBody>
          <a:bodyPr>
            <a:normAutofit fontScale="92500" lnSpcReduction="20000"/>
          </a:bodyPr>
          <a:lstStyle/>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Child and Adult Care </a:t>
            </a:r>
            <a:r>
              <a:rPr lang="en-US" sz="2400" dirty="0">
                <a:solidFill>
                  <a:schemeClr val="tx1">
                    <a:lumMod val="75000"/>
                    <a:lumOff val="25000"/>
                  </a:schemeClr>
                </a:solidFill>
              </a:rPr>
              <a:t>Food Program - This grant assists states, through grants-in-aid and other means, to initiate and maintain nonprofit food service programs for children and elderly or impaired adults enrolled in nonresidential day care facilities, children attending afterschool care programs in low-income areas, and children residing in emergency shelters</a:t>
            </a:r>
            <a:r>
              <a:rPr lang="en-US" sz="2400" dirty="0" smtClean="0">
                <a:solidFill>
                  <a:schemeClr val="tx1">
                    <a:lumMod val="75000"/>
                    <a:lumOff val="25000"/>
                  </a:schemeClr>
                </a:solidFill>
              </a:rPr>
              <a:t>.</a:t>
            </a: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Child </a:t>
            </a:r>
            <a:r>
              <a:rPr lang="en-US" sz="2400" dirty="0">
                <a:solidFill>
                  <a:schemeClr val="tx1">
                    <a:lumMod val="75000"/>
                    <a:lumOff val="25000"/>
                  </a:schemeClr>
                </a:solidFill>
              </a:rPr>
              <a:t>Welfare </a:t>
            </a:r>
            <a:r>
              <a:rPr lang="en-US" sz="2400" dirty="0" smtClean="0">
                <a:solidFill>
                  <a:schemeClr val="tx1">
                    <a:lumMod val="75000"/>
                    <a:lumOff val="25000"/>
                  </a:schemeClr>
                </a:solidFill>
              </a:rPr>
              <a:t>Services (Title IV-B Part 1) </a:t>
            </a:r>
            <a:r>
              <a:rPr lang="en-US" sz="2400" dirty="0">
                <a:solidFill>
                  <a:schemeClr val="tx1">
                    <a:lumMod val="75000"/>
                    <a:lumOff val="25000"/>
                  </a:schemeClr>
                </a:solidFill>
              </a:rPr>
              <a:t>- This program </a:t>
            </a:r>
            <a:r>
              <a:rPr lang="en-US" sz="2400" dirty="0" smtClean="0">
                <a:solidFill>
                  <a:schemeClr val="tx1">
                    <a:lumMod val="75000"/>
                    <a:lumOff val="25000"/>
                  </a:schemeClr>
                </a:solidFill>
              </a:rPr>
              <a:t>funded through the U.S. Administration for Children and Families, promotes states in </a:t>
            </a:r>
            <a:r>
              <a:rPr lang="en-US" sz="2400" dirty="0">
                <a:solidFill>
                  <a:schemeClr val="tx1">
                    <a:lumMod val="75000"/>
                    <a:lumOff val="25000"/>
                  </a:schemeClr>
                </a:solidFill>
              </a:rPr>
              <a:t>the development and expansion of a coordinated child and family services program</a:t>
            </a:r>
            <a:r>
              <a:rPr lang="en-US" sz="2400" dirty="0" smtClean="0">
                <a:solidFill>
                  <a:schemeClr val="tx1">
                    <a:lumMod val="75000"/>
                    <a:lumOff val="25000"/>
                  </a:schemeClr>
                </a:solidFill>
              </a:rPr>
              <a:t>.</a:t>
            </a:r>
          </a:p>
          <a:p>
            <a:pPr algn="l">
              <a:lnSpc>
                <a:spcPct val="100000"/>
              </a:lnSpc>
              <a:spcBef>
                <a:spcPts val="0"/>
              </a:spcBef>
              <a:tabLst>
                <a:tab pos="2743200" algn="l"/>
                <a:tab pos="6626225" algn="l"/>
              </a:tabLst>
            </a:pPr>
            <a:endParaRPr lang="en-US" sz="24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smtClean="0">
                <a:solidFill>
                  <a:schemeClr val="tx1">
                    <a:lumMod val="75000"/>
                    <a:lumOff val="25000"/>
                  </a:schemeClr>
                </a:solidFill>
              </a:rPr>
              <a:t>Title IV –D </a:t>
            </a:r>
            <a:r>
              <a:rPr lang="en-US" sz="2400" dirty="0">
                <a:solidFill>
                  <a:schemeClr val="tx1">
                    <a:lumMod val="75000"/>
                    <a:lumOff val="25000"/>
                  </a:schemeClr>
                </a:solidFill>
              </a:rPr>
              <a:t>– This program enforces the support obligations owed by absent parents to their children, locate absent parents, establish paternity and obtain child, spousal and medical support</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358726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Major Federal Funding Sources</a:t>
            </a:r>
            <a:endParaRPr lang="en-US" dirty="0"/>
          </a:p>
        </p:txBody>
      </p:sp>
      <p:sp>
        <p:nvSpPr>
          <p:cNvPr id="5" name="Subtitle 4"/>
          <p:cNvSpPr>
            <a:spLocks noGrp="1"/>
          </p:cNvSpPr>
          <p:nvPr>
            <p:ph idx="1"/>
          </p:nvPr>
        </p:nvSpPr>
        <p:spPr/>
        <p:txBody>
          <a:bodyPr>
            <a:normAutofit fontScale="92500" lnSpcReduction="10000"/>
          </a:bodyPr>
          <a:lstStyle/>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a:solidFill>
                  <a:schemeClr val="tx1">
                    <a:lumMod val="75000"/>
                    <a:lumOff val="25000"/>
                  </a:schemeClr>
                </a:solidFill>
              </a:rPr>
              <a:t>State Administrative Matching Grant for Supplemental Nutrition Assistance </a:t>
            </a:r>
            <a:r>
              <a:rPr lang="en-US" sz="2400" dirty="0" smtClean="0">
                <a:solidFill>
                  <a:schemeClr val="tx1">
                    <a:lumMod val="75000"/>
                    <a:lumOff val="25000"/>
                  </a:schemeClr>
                </a:solidFill>
              </a:rPr>
              <a:t>(SNAP Admin.) </a:t>
            </a:r>
            <a:r>
              <a:rPr lang="en-US" sz="2400" dirty="0">
                <a:solidFill>
                  <a:schemeClr val="tx1">
                    <a:lumMod val="75000"/>
                    <a:lumOff val="25000"/>
                  </a:schemeClr>
                </a:solidFill>
              </a:rPr>
              <a:t>- This program serves as the foundation of America's national nutrition safety net, working to end hunger and improve the health of low-income households by helping families buy the food they need for a nutritionally adequate diet</a:t>
            </a:r>
            <a:r>
              <a:rPr lang="en-US" sz="2400" dirty="0" smtClean="0">
                <a:solidFill>
                  <a:schemeClr val="tx1">
                    <a:lumMod val="75000"/>
                    <a:lumOff val="25000"/>
                  </a:schemeClr>
                </a:solidFill>
              </a:rPr>
              <a:t>.</a:t>
            </a: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smtClean="0">
              <a:solidFill>
                <a:schemeClr val="tx1">
                  <a:lumMod val="75000"/>
                  <a:lumOff val="25000"/>
                </a:schemeClr>
              </a:solidFill>
            </a:endParaRPr>
          </a:p>
          <a:p>
            <a:pPr algn="l">
              <a:lnSpc>
                <a:spcPct val="100000"/>
              </a:lnSpc>
              <a:spcBef>
                <a:spcPts val="0"/>
              </a:spcBef>
              <a:tabLst>
                <a:tab pos="2743200" algn="l"/>
                <a:tab pos="6626225" algn="l"/>
              </a:tabLst>
            </a:pPr>
            <a:r>
              <a:rPr lang="en-US" sz="2400" b="1" dirty="0" smtClean="0">
                <a:solidFill>
                  <a:schemeClr val="tx1">
                    <a:lumMod val="75000"/>
                    <a:lumOff val="25000"/>
                  </a:schemeClr>
                </a:solidFill>
              </a:rPr>
              <a:t>Non-Budgeted Federal Program</a:t>
            </a:r>
          </a:p>
          <a:p>
            <a:pPr algn="l">
              <a:lnSpc>
                <a:spcPct val="100000"/>
              </a:lnSpc>
              <a:spcBef>
                <a:spcPts val="0"/>
              </a:spcBef>
              <a:tabLst>
                <a:tab pos="2743200" algn="l"/>
                <a:tab pos="6626225" algn="l"/>
              </a:tabLst>
            </a:pPr>
            <a:endParaRPr lang="en-US" sz="2400" b="1" dirty="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2400" dirty="0">
                <a:solidFill>
                  <a:schemeClr val="tx1">
                    <a:lumMod val="75000"/>
                    <a:lumOff val="25000"/>
                  </a:schemeClr>
                </a:solidFill>
              </a:rPr>
              <a:t>Supplemental Nutrition Assistance Program (SNAP Benefits)  - Food Stamp Coupons are used to improve the diet of low-income households by increasing their food purchasing ability</a:t>
            </a:r>
            <a:r>
              <a:rPr lang="en-US" sz="2400" dirty="0" smtClean="0">
                <a:solidFill>
                  <a:schemeClr val="tx1">
                    <a:lumMod val="75000"/>
                    <a:lumOff val="25000"/>
                  </a:schemeClr>
                </a:solidFill>
              </a:rPr>
              <a:t>.  </a:t>
            </a:r>
            <a:r>
              <a:rPr lang="en-US" sz="2400" i="1" dirty="0" smtClean="0">
                <a:solidFill>
                  <a:schemeClr val="tx1">
                    <a:lumMod val="75000"/>
                    <a:lumOff val="25000"/>
                  </a:schemeClr>
                </a:solidFill>
              </a:rPr>
              <a:t>(SNAP Benefit funds are never in the custody of the State.)</a:t>
            </a:r>
            <a:endParaRPr lang="en-US" sz="2400" i="1" dirty="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44310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1623"/>
          <a:stretch/>
        </p:blipFill>
        <p:spPr>
          <a:xfrm>
            <a:off x="0" y="-12699"/>
            <a:ext cx="8361905" cy="2451100"/>
          </a:xfrm>
          <a:prstGeom prst="rect">
            <a:avLst/>
          </a:prstGeom>
        </p:spPr>
      </p:pic>
      <p:sp>
        <p:nvSpPr>
          <p:cNvPr id="4" name="Title 3"/>
          <p:cNvSpPr>
            <a:spLocks noGrp="1"/>
          </p:cNvSpPr>
          <p:nvPr>
            <p:ph type="ctrTitle"/>
          </p:nvPr>
        </p:nvSpPr>
        <p:spPr>
          <a:xfrm>
            <a:off x="3962400" y="381000"/>
            <a:ext cx="4876800" cy="1146175"/>
          </a:xfrm>
        </p:spPr>
        <p:txBody>
          <a:bodyPr>
            <a:noAutofit/>
          </a:bodyPr>
          <a:lstStyle/>
          <a:p>
            <a:pPr algn="ctr"/>
            <a:r>
              <a:rPr lang="en-US" sz="3600" dirty="0" smtClean="0"/>
              <a:t>DSS State FY 2014-15 Appropriations</a:t>
            </a:r>
            <a:endParaRPr lang="en-US" sz="3600" dirty="0"/>
          </a:p>
        </p:txBody>
      </p:sp>
      <p:graphicFrame>
        <p:nvGraphicFramePr>
          <p:cNvPr id="9" name="Chart 8"/>
          <p:cNvGraphicFramePr/>
          <p:nvPr>
            <p:extLst>
              <p:ext uri="{D42A27DB-BD31-4B8C-83A1-F6EECF244321}">
                <p14:modId xmlns:p14="http://schemas.microsoft.com/office/powerpoint/2010/main" val="3695256826"/>
              </p:ext>
            </p:extLst>
          </p:nvPr>
        </p:nvGraphicFramePr>
        <p:xfrm>
          <a:off x="381000" y="1524000"/>
          <a:ext cx="6705600" cy="46482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816273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DSS State and Regional Locations</a:t>
            </a:r>
            <a:endParaRPr lang="en-US" dirty="0"/>
          </a:p>
        </p:txBody>
      </p:sp>
      <p:sp>
        <p:nvSpPr>
          <p:cNvPr id="3" name="Content Placeholder 2"/>
          <p:cNvSpPr>
            <a:spLocks noGrp="1"/>
          </p:cNvSpPr>
          <p:nvPr>
            <p:ph idx="1"/>
          </p:nvPr>
        </p:nvSpPr>
        <p:spPr>
          <a:xfrm>
            <a:off x="381000" y="1447800"/>
            <a:ext cx="8229600" cy="5105400"/>
          </a:xfrm>
        </p:spPr>
        <p:txBody>
          <a:bodyPr>
            <a:noAutofit/>
          </a:bodyPr>
          <a:lstStyle/>
          <a:p>
            <a:pPr marL="0" indent="0">
              <a:lnSpc>
                <a:spcPct val="100000"/>
              </a:lnSpc>
              <a:spcBef>
                <a:spcPts val="0"/>
              </a:spcBef>
              <a:buNone/>
            </a:pPr>
            <a:r>
              <a:rPr lang="en-US" sz="1800" dirty="0">
                <a:solidFill>
                  <a:schemeClr val="tx1"/>
                </a:solidFill>
                <a:latin typeface="+mn-lt"/>
              </a:rPr>
              <a:t>State </a:t>
            </a:r>
            <a:r>
              <a:rPr lang="en-US" sz="1800" dirty="0" smtClean="0">
                <a:solidFill>
                  <a:schemeClr val="tx1"/>
                </a:solidFill>
                <a:latin typeface="+mn-lt"/>
              </a:rPr>
              <a:t>Office-Columbia, SC</a:t>
            </a:r>
            <a:endParaRPr lang="en-US" sz="1800" dirty="0">
              <a:solidFill>
                <a:schemeClr val="tx1"/>
              </a:solidFill>
              <a:latin typeface="+mn-lt"/>
            </a:endParaRPr>
          </a:p>
          <a:p>
            <a:pPr lvl="1">
              <a:lnSpc>
                <a:spcPct val="100000"/>
              </a:lnSpc>
              <a:spcBef>
                <a:spcPts val="0"/>
              </a:spcBef>
            </a:pPr>
            <a:r>
              <a:rPr lang="en-US" sz="1400" dirty="0" smtClean="0">
                <a:solidFill>
                  <a:schemeClr val="tx1"/>
                </a:solidFill>
                <a:latin typeface="+mn-lt"/>
              </a:rPr>
              <a:t>Confederate </a:t>
            </a:r>
            <a:r>
              <a:rPr lang="en-US" sz="1400" dirty="0">
                <a:solidFill>
                  <a:schemeClr val="tx1"/>
                </a:solidFill>
                <a:latin typeface="+mn-lt"/>
              </a:rPr>
              <a:t>Avenue (Primary)</a:t>
            </a:r>
          </a:p>
          <a:p>
            <a:pPr lvl="1">
              <a:lnSpc>
                <a:spcPct val="100000"/>
              </a:lnSpc>
              <a:spcBef>
                <a:spcPts val="0"/>
              </a:spcBef>
            </a:pPr>
            <a:r>
              <a:rPr lang="en-US" sz="1400" dirty="0" smtClean="0">
                <a:solidFill>
                  <a:schemeClr val="tx1"/>
                </a:solidFill>
                <a:latin typeface="+mn-lt"/>
              </a:rPr>
              <a:t>Harden </a:t>
            </a:r>
            <a:r>
              <a:rPr lang="en-US" sz="1400" dirty="0">
                <a:solidFill>
                  <a:schemeClr val="tx1"/>
                </a:solidFill>
                <a:latin typeface="+mn-lt"/>
              </a:rPr>
              <a:t>Street (Child Support)</a:t>
            </a:r>
          </a:p>
          <a:p>
            <a:pPr lvl="1">
              <a:lnSpc>
                <a:spcPct val="100000"/>
              </a:lnSpc>
              <a:spcBef>
                <a:spcPts val="0"/>
              </a:spcBef>
            </a:pPr>
            <a:r>
              <a:rPr lang="en-US" sz="1400" dirty="0" smtClean="0">
                <a:solidFill>
                  <a:schemeClr val="tx1"/>
                </a:solidFill>
                <a:latin typeface="+mn-lt"/>
              </a:rPr>
              <a:t>Browning </a:t>
            </a:r>
            <a:r>
              <a:rPr lang="en-US" sz="1400" dirty="0">
                <a:solidFill>
                  <a:schemeClr val="tx1"/>
                </a:solidFill>
                <a:latin typeface="+mn-lt"/>
              </a:rPr>
              <a:t>Road (</a:t>
            </a:r>
            <a:r>
              <a:rPr lang="en-US" sz="1400" dirty="0" smtClean="0">
                <a:solidFill>
                  <a:schemeClr val="tx1"/>
                </a:solidFill>
                <a:latin typeface="+mn-lt"/>
              </a:rPr>
              <a:t>IT/Security/CSES)</a:t>
            </a:r>
            <a:endParaRPr lang="en-US" sz="1400" dirty="0">
              <a:solidFill>
                <a:schemeClr val="tx1"/>
              </a:solidFill>
              <a:latin typeface="+mn-lt"/>
            </a:endParaRPr>
          </a:p>
          <a:p>
            <a:pPr>
              <a:lnSpc>
                <a:spcPct val="100000"/>
              </a:lnSpc>
              <a:spcBef>
                <a:spcPts val="0"/>
              </a:spcBef>
            </a:pPr>
            <a:endParaRPr lang="en-US" sz="1800" dirty="0">
              <a:solidFill>
                <a:schemeClr val="tx1"/>
              </a:solidFill>
              <a:latin typeface="+mn-lt"/>
            </a:endParaRPr>
          </a:p>
          <a:p>
            <a:pPr marL="0" indent="0">
              <a:lnSpc>
                <a:spcPct val="100000"/>
              </a:lnSpc>
              <a:spcBef>
                <a:spcPts val="0"/>
              </a:spcBef>
              <a:buNone/>
            </a:pPr>
            <a:r>
              <a:rPr lang="en-US" sz="1800" dirty="0">
                <a:solidFill>
                  <a:schemeClr val="tx1"/>
                </a:solidFill>
                <a:latin typeface="+mn-lt"/>
              </a:rPr>
              <a:t>Adoptions</a:t>
            </a:r>
          </a:p>
          <a:p>
            <a:pPr lvl="1">
              <a:lnSpc>
                <a:spcPct val="100000"/>
              </a:lnSpc>
              <a:spcBef>
                <a:spcPts val="0"/>
              </a:spcBef>
            </a:pPr>
            <a:r>
              <a:rPr lang="en-US" sz="1400" dirty="0" smtClean="0">
                <a:solidFill>
                  <a:schemeClr val="tx1"/>
                </a:solidFill>
                <a:latin typeface="+mn-lt"/>
              </a:rPr>
              <a:t>6 </a:t>
            </a:r>
            <a:r>
              <a:rPr lang="en-US" sz="1400" dirty="0">
                <a:solidFill>
                  <a:schemeClr val="tx1"/>
                </a:solidFill>
                <a:latin typeface="+mn-lt"/>
              </a:rPr>
              <a:t>regional offices across the state</a:t>
            </a:r>
          </a:p>
          <a:p>
            <a:pPr>
              <a:lnSpc>
                <a:spcPct val="100000"/>
              </a:lnSpc>
              <a:spcBef>
                <a:spcPts val="0"/>
              </a:spcBef>
            </a:pPr>
            <a:endParaRPr lang="en-US" sz="1800" dirty="0">
              <a:solidFill>
                <a:schemeClr val="tx1"/>
              </a:solidFill>
              <a:latin typeface="+mn-lt"/>
            </a:endParaRPr>
          </a:p>
          <a:p>
            <a:pPr marL="0" indent="0">
              <a:lnSpc>
                <a:spcPct val="100000"/>
              </a:lnSpc>
              <a:spcBef>
                <a:spcPts val="0"/>
              </a:spcBef>
              <a:buNone/>
            </a:pPr>
            <a:r>
              <a:rPr lang="en-US" sz="1800" dirty="0" smtClean="0">
                <a:solidFill>
                  <a:schemeClr val="tx1"/>
                </a:solidFill>
                <a:latin typeface="+mn-lt"/>
              </a:rPr>
              <a:t>Intensive Foster Care and Clinical Services(IFCCS)</a:t>
            </a:r>
            <a:endParaRPr lang="en-US" sz="1800" dirty="0">
              <a:solidFill>
                <a:schemeClr val="tx1"/>
              </a:solidFill>
              <a:latin typeface="+mn-lt"/>
            </a:endParaRPr>
          </a:p>
          <a:p>
            <a:pPr lvl="1">
              <a:lnSpc>
                <a:spcPct val="100000"/>
              </a:lnSpc>
              <a:spcBef>
                <a:spcPts val="0"/>
              </a:spcBef>
            </a:pPr>
            <a:r>
              <a:rPr lang="en-US" sz="1400" dirty="0" smtClean="0">
                <a:solidFill>
                  <a:schemeClr val="tx1"/>
                </a:solidFill>
                <a:latin typeface="+mn-lt"/>
              </a:rPr>
              <a:t>14 </a:t>
            </a:r>
            <a:r>
              <a:rPr lang="en-US" sz="1400" dirty="0">
                <a:solidFill>
                  <a:schemeClr val="tx1"/>
                </a:solidFill>
                <a:latin typeface="+mn-lt"/>
              </a:rPr>
              <a:t>regional offices</a:t>
            </a:r>
          </a:p>
          <a:p>
            <a:pPr>
              <a:lnSpc>
                <a:spcPct val="100000"/>
              </a:lnSpc>
              <a:spcBef>
                <a:spcPts val="0"/>
              </a:spcBef>
            </a:pPr>
            <a:endParaRPr lang="en-US" sz="1800" dirty="0">
              <a:solidFill>
                <a:schemeClr val="tx1"/>
              </a:solidFill>
              <a:latin typeface="+mn-lt"/>
            </a:endParaRPr>
          </a:p>
          <a:p>
            <a:pPr marL="0" indent="0">
              <a:lnSpc>
                <a:spcPct val="100000"/>
              </a:lnSpc>
              <a:spcBef>
                <a:spcPts val="0"/>
              </a:spcBef>
              <a:buNone/>
            </a:pPr>
            <a:r>
              <a:rPr lang="en-US" sz="1800" dirty="0">
                <a:solidFill>
                  <a:schemeClr val="tx1"/>
                </a:solidFill>
                <a:latin typeface="+mn-lt"/>
              </a:rPr>
              <a:t>Child Care</a:t>
            </a:r>
          </a:p>
          <a:p>
            <a:pPr lvl="1">
              <a:lnSpc>
                <a:spcPct val="100000"/>
              </a:lnSpc>
              <a:spcBef>
                <a:spcPts val="0"/>
              </a:spcBef>
            </a:pPr>
            <a:r>
              <a:rPr lang="en-US" sz="1400" dirty="0" smtClean="0">
                <a:solidFill>
                  <a:schemeClr val="tx1"/>
                </a:solidFill>
                <a:latin typeface="+mn-lt"/>
              </a:rPr>
              <a:t>4 </a:t>
            </a:r>
            <a:r>
              <a:rPr lang="en-US" sz="1400" dirty="0">
                <a:solidFill>
                  <a:schemeClr val="tx1"/>
                </a:solidFill>
                <a:latin typeface="+mn-lt"/>
              </a:rPr>
              <a:t>regional offices</a:t>
            </a:r>
          </a:p>
          <a:p>
            <a:pPr>
              <a:lnSpc>
                <a:spcPct val="100000"/>
              </a:lnSpc>
              <a:spcBef>
                <a:spcPts val="0"/>
              </a:spcBef>
            </a:pPr>
            <a:endParaRPr lang="en-US" sz="1800" dirty="0">
              <a:solidFill>
                <a:schemeClr val="tx1"/>
              </a:solidFill>
              <a:latin typeface="+mn-lt"/>
            </a:endParaRPr>
          </a:p>
          <a:p>
            <a:pPr marL="0" indent="0">
              <a:lnSpc>
                <a:spcPct val="100000"/>
              </a:lnSpc>
              <a:spcBef>
                <a:spcPts val="0"/>
              </a:spcBef>
              <a:buNone/>
            </a:pPr>
            <a:r>
              <a:rPr lang="en-US" sz="1800" dirty="0">
                <a:solidFill>
                  <a:schemeClr val="tx1"/>
                </a:solidFill>
                <a:latin typeface="+mn-lt"/>
              </a:rPr>
              <a:t>Child Support</a:t>
            </a:r>
          </a:p>
          <a:p>
            <a:pPr lvl="1">
              <a:lnSpc>
                <a:spcPct val="100000"/>
              </a:lnSpc>
              <a:spcBef>
                <a:spcPts val="0"/>
              </a:spcBef>
            </a:pPr>
            <a:r>
              <a:rPr lang="en-US" sz="1400" dirty="0" smtClean="0">
                <a:solidFill>
                  <a:schemeClr val="tx1"/>
                </a:solidFill>
                <a:latin typeface="+mn-lt"/>
              </a:rPr>
              <a:t>4 </a:t>
            </a:r>
            <a:r>
              <a:rPr lang="en-US" sz="1400" dirty="0">
                <a:solidFill>
                  <a:schemeClr val="tx1"/>
                </a:solidFill>
                <a:latin typeface="+mn-lt"/>
              </a:rPr>
              <a:t>regional offices</a:t>
            </a:r>
          </a:p>
          <a:p>
            <a:pPr>
              <a:lnSpc>
                <a:spcPct val="100000"/>
              </a:lnSpc>
              <a:spcBef>
                <a:spcPts val="0"/>
              </a:spcBef>
            </a:pPr>
            <a:endParaRPr lang="en-US" sz="1800" dirty="0">
              <a:solidFill>
                <a:schemeClr val="tx1"/>
              </a:solidFill>
              <a:latin typeface="+mn-lt"/>
            </a:endParaRPr>
          </a:p>
          <a:p>
            <a:pPr marL="0" indent="0">
              <a:lnSpc>
                <a:spcPct val="100000"/>
              </a:lnSpc>
              <a:spcBef>
                <a:spcPts val="0"/>
              </a:spcBef>
              <a:buNone/>
            </a:pPr>
            <a:r>
              <a:rPr lang="en-US" sz="1800" dirty="0">
                <a:solidFill>
                  <a:schemeClr val="tx1"/>
                </a:solidFill>
                <a:latin typeface="+mn-lt"/>
              </a:rPr>
              <a:t>Note: Some of these regional offices share physical space.</a:t>
            </a:r>
          </a:p>
          <a:p>
            <a:pPr>
              <a:lnSpc>
                <a:spcPct val="100000"/>
              </a:lnSpc>
              <a:spcBef>
                <a:spcPts val="0"/>
              </a:spcBef>
            </a:pPr>
            <a:endParaRPr lang="en-US" sz="1800" dirty="0" smtClean="0"/>
          </a:p>
        </p:txBody>
      </p:sp>
    </p:spTree>
    <p:extLst>
      <p:ext uri="{BB962C8B-B14F-4D97-AF65-F5344CB8AC3E}">
        <p14:creationId xmlns:p14="http://schemas.microsoft.com/office/powerpoint/2010/main" val="340503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Map of Primary County Offices</a:t>
            </a:r>
            <a:endParaRPr lang="en-US" dirty="0"/>
          </a:p>
        </p:txBody>
      </p:sp>
      <p:pic>
        <p:nvPicPr>
          <p:cNvPr id="3" name="Picture 2"/>
          <p:cNvPicPr>
            <a:picLocks noChangeAspect="1"/>
          </p:cNvPicPr>
          <p:nvPr/>
        </p:nvPicPr>
        <p:blipFill>
          <a:blip r:embed="rId4"/>
          <a:stretch>
            <a:fillRect/>
          </a:stretch>
        </p:blipFill>
        <p:spPr>
          <a:xfrm>
            <a:off x="1524000" y="1447800"/>
            <a:ext cx="5867400" cy="4526043"/>
          </a:xfrm>
          <a:prstGeom prst="rect">
            <a:avLst/>
          </a:prstGeom>
        </p:spPr>
      </p:pic>
    </p:spTree>
    <p:custDataLst>
      <p:tags r:id="rId1"/>
    </p:custDataLst>
    <p:extLst>
      <p:ext uri="{BB962C8B-B14F-4D97-AF65-F5344CB8AC3E}">
        <p14:creationId xmlns:p14="http://schemas.microsoft.com/office/powerpoint/2010/main" val="34600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Major Functions of DSS</a:t>
            </a:r>
            <a:endParaRPr lang="en-US" dirty="0"/>
          </a:p>
        </p:txBody>
      </p:sp>
      <p:sp>
        <p:nvSpPr>
          <p:cNvPr id="5" name="Subtitle 4"/>
          <p:cNvSpPr>
            <a:spLocks noGrp="1"/>
          </p:cNvSpPr>
          <p:nvPr>
            <p:ph idx="1"/>
          </p:nvPr>
        </p:nvSpPr>
        <p:spPr/>
        <p:txBody>
          <a:bodyPr>
            <a:normAutofit/>
          </a:bodyPr>
          <a:lstStyle/>
          <a:p>
            <a:pPr marL="342900" indent="-342900" algn="l">
              <a:lnSpc>
                <a:spcPct val="100000"/>
              </a:lnSpc>
              <a:spcBef>
                <a:spcPts val="0"/>
              </a:spcBef>
              <a:buFont typeface="Arial" panose="020B0604020202020204" pitchFamily="34" charset="0"/>
              <a:buChar char="•"/>
              <a:tabLst>
                <a:tab pos="2743200" algn="l"/>
                <a:tab pos="6626225" algn="l"/>
              </a:tabLst>
            </a:pPr>
            <a:r>
              <a:rPr lang="en-US" sz="3600" dirty="0" smtClean="0">
                <a:solidFill>
                  <a:schemeClr val="tx1">
                    <a:lumMod val="75000"/>
                    <a:lumOff val="25000"/>
                  </a:schemeClr>
                </a:solidFill>
              </a:rPr>
              <a:t>Human Services</a:t>
            </a:r>
          </a:p>
          <a:p>
            <a:pPr algn="l">
              <a:lnSpc>
                <a:spcPct val="100000"/>
              </a:lnSpc>
              <a:spcBef>
                <a:spcPts val="0"/>
              </a:spcBef>
              <a:tabLst>
                <a:tab pos="2743200" algn="l"/>
                <a:tab pos="6626225" algn="l"/>
              </a:tabLst>
            </a:pPr>
            <a:endParaRPr lang="en-US" sz="36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3600" dirty="0" smtClean="0">
                <a:solidFill>
                  <a:schemeClr val="tx1">
                    <a:lumMod val="75000"/>
                    <a:lumOff val="25000"/>
                  </a:schemeClr>
                </a:solidFill>
              </a:rPr>
              <a:t>Economic Services</a:t>
            </a:r>
          </a:p>
          <a:p>
            <a:pPr algn="l">
              <a:lnSpc>
                <a:spcPct val="100000"/>
              </a:lnSpc>
              <a:spcBef>
                <a:spcPts val="0"/>
              </a:spcBef>
              <a:tabLst>
                <a:tab pos="2743200" algn="l"/>
                <a:tab pos="6626225" algn="l"/>
              </a:tabLst>
            </a:pPr>
            <a:endParaRPr lang="en-US" sz="3600" dirty="0" smtClean="0">
              <a:solidFill>
                <a:schemeClr val="tx1">
                  <a:lumMod val="75000"/>
                  <a:lumOff val="25000"/>
                </a:schemeClr>
              </a:solidFill>
            </a:endParaRPr>
          </a:p>
          <a:p>
            <a:pPr marL="342900" indent="-342900" algn="l">
              <a:lnSpc>
                <a:spcPct val="100000"/>
              </a:lnSpc>
              <a:spcBef>
                <a:spcPts val="0"/>
              </a:spcBef>
              <a:buFont typeface="Arial" panose="020B0604020202020204" pitchFamily="34" charset="0"/>
              <a:buChar char="•"/>
              <a:tabLst>
                <a:tab pos="2743200" algn="l"/>
                <a:tab pos="6626225" algn="l"/>
              </a:tabLst>
            </a:pPr>
            <a:r>
              <a:rPr lang="en-US" sz="3600" dirty="0" smtClean="0">
                <a:solidFill>
                  <a:schemeClr val="tx1">
                    <a:lumMod val="75000"/>
                    <a:lumOff val="25000"/>
                  </a:schemeClr>
                </a:solidFill>
              </a:rPr>
              <a:t>Integrated Child Support Services</a:t>
            </a:r>
            <a:endParaRPr lang="en-US" sz="36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70445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Major Functions of Human Services</a:t>
            </a:r>
            <a:endParaRPr lang="en-US" sz="3600" dirty="0"/>
          </a:p>
        </p:txBody>
      </p:sp>
      <p:sp>
        <p:nvSpPr>
          <p:cNvPr id="5" name="Subtitle 4"/>
          <p:cNvSpPr>
            <a:spLocks noGrp="1"/>
          </p:cNvSpPr>
          <p:nvPr>
            <p:ph idx="1"/>
          </p:nvPr>
        </p:nvSpPr>
        <p:spPr/>
        <p:txBody>
          <a:bodyPr>
            <a:normAutofit/>
          </a:bodyPr>
          <a:lstStyle/>
          <a:p>
            <a:pPr marL="457200" indent="-457200" algn="l">
              <a:lnSpc>
                <a:spcPts val="3500"/>
              </a:lnSpc>
              <a:spcBef>
                <a:spcPts val="1000"/>
              </a:spcBef>
              <a:buFont typeface="Arial" panose="020B0604020202020204" pitchFamily="34" charset="0"/>
              <a:buChar char="•"/>
            </a:pPr>
            <a:r>
              <a:rPr lang="en-US" sz="2800" dirty="0" smtClean="0">
                <a:solidFill>
                  <a:schemeClr val="tx1">
                    <a:lumMod val="75000"/>
                    <a:lumOff val="25000"/>
                  </a:schemeClr>
                </a:solidFill>
              </a:rPr>
              <a:t>Child Protective Services</a:t>
            </a:r>
          </a:p>
          <a:p>
            <a:pPr marL="457200" indent="-457200" algn="l">
              <a:lnSpc>
                <a:spcPts val="3500"/>
              </a:lnSpc>
              <a:spcBef>
                <a:spcPts val="1000"/>
              </a:spcBef>
              <a:buFont typeface="Arial" panose="020B0604020202020204" pitchFamily="34" charset="0"/>
              <a:buChar char="•"/>
            </a:pPr>
            <a:r>
              <a:rPr lang="en-US" sz="2800" dirty="0" smtClean="0">
                <a:solidFill>
                  <a:schemeClr val="tx1">
                    <a:lumMod val="75000"/>
                    <a:lumOff val="25000"/>
                  </a:schemeClr>
                </a:solidFill>
              </a:rPr>
              <a:t>Adult Protective Services</a:t>
            </a:r>
          </a:p>
          <a:p>
            <a:pPr marL="457200" indent="-457200" algn="l">
              <a:lnSpc>
                <a:spcPts val="3500"/>
              </a:lnSpc>
              <a:spcBef>
                <a:spcPts val="1000"/>
              </a:spcBef>
              <a:buFont typeface="Arial" panose="020B0604020202020204" pitchFamily="34" charset="0"/>
              <a:buChar char="•"/>
            </a:pPr>
            <a:r>
              <a:rPr lang="en-US" sz="2800" dirty="0" smtClean="0">
                <a:solidFill>
                  <a:schemeClr val="tx1">
                    <a:lumMod val="75000"/>
                    <a:lumOff val="25000"/>
                  </a:schemeClr>
                </a:solidFill>
              </a:rPr>
              <a:t>Foster Care</a:t>
            </a:r>
          </a:p>
          <a:p>
            <a:pPr marL="457200" indent="-457200" algn="l">
              <a:lnSpc>
                <a:spcPts val="3500"/>
              </a:lnSpc>
              <a:spcBef>
                <a:spcPts val="1000"/>
              </a:spcBef>
              <a:buFont typeface="Arial" panose="020B0604020202020204" pitchFamily="34" charset="0"/>
              <a:buChar char="•"/>
            </a:pPr>
            <a:r>
              <a:rPr lang="en-US" sz="2800" dirty="0" smtClean="0">
                <a:solidFill>
                  <a:schemeClr val="tx1">
                    <a:lumMod val="75000"/>
                    <a:lumOff val="25000"/>
                  </a:schemeClr>
                </a:solidFill>
              </a:rPr>
              <a:t>Adoption </a:t>
            </a:r>
          </a:p>
          <a:p>
            <a:pPr marL="457200" indent="-457200" algn="l">
              <a:lnSpc>
                <a:spcPts val="3500"/>
              </a:lnSpc>
              <a:spcBef>
                <a:spcPts val="1000"/>
              </a:spcBef>
              <a:buFont typeface="Arial" panose="020B0604020202020204" pitchFamily="34" charset="0"/>
              <a:buChar char="•"/>
            </a:pPr>
            <a:r>
              <a:rPr lang="en-US" sz="2800" dirty="0" smtClean="0">
                <a:solidFill>
                  <a:schemeClr val="tx1">
                    <a:lumMod val="75000"/>
                    <a:lumOff val="25000"/>
                  </a:schemeClr>
                </a:solidFill>
              </a:rPr>
              <a:t>Domestic Violence Services</a:t>
            </a:r>
          </a:p>
          <a:p>
            <a:pPr marL="457200" indent="-457200" algn="l">
              <a:lnSpc>
                <a:spcPts val="3500"/>
              </a:lnSpc>
              <a:spcBef>
                <a:spcPts val="1000"/>
              </a:spcBef>
              <a:buFont typeface="Arial" panose="020B0604020202020204" pitchFamily="34" charset="0"/>
              <a:buChar char="•"/>
            </a:pPr>
            <a:r>
              <a:rPr lang="en-US" sz="2800" dirty="0" smtClean="0">
                <a:solidFill>
                  <a:schemeClr val="tx1">
                    <a:lumMod val="75000"/>
                    <a:lumOff val="25000"/>
                  </a:schemeClr>
                </a:solidFill>
              </a:rPr>
              <a:t>Independent Living</a:t>
            </a:r>
            <a:endParaRPr lang="en-US" sz="2800" dirty="0">
              <a:solidFill>
                <a:schemeClr val="tx1">
                  <a:lumMod val="75000"/>
                  <a:lumOff val="25000"/>
                </a:schemeClr>
              </a:solidFill>
            </a:endParaRPr>
          </a:p>
        </p:txBody>
      </p:sp>
      <p:pic>
        <p:nvPicPr>
          <p:cNvPr id="1027" name="Picture 3" descr="C:\Users\Susan\AppData\Local\Microsoft\Windows\Temporary Internet Files\Content.IE5\GHUFMOYA\child-abu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2655417" cy="3657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802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719072"/>
            <a:ext cx="2895600" cy="4850305"/>
          </a:xfrm>
        </p:spPr>
        <p:txBody>
          <a:bodyPr>
            <a:normAutofit fontScale="62500" lnSpcReduction="20000"/>
          </a:bodyPr>
          <a:lstStyle/>
          <a:p>
            <a:endParaRPr lang="en-US" dirty="0"/>
          </a:p>
        </p:txBody>
      </p:sp>
      <p:sp>
        <p:nvSpPr>
          <p:cNvPr id="6" name="Content Placeholder 5"/>
          <p:cNvSpPr>
            <a:spLocks noGrp="1"/>
          </p:cNvSpPr>
          <p:nvPr>
            <p:ph sz="half" idx="2"/>
          </p:nvPr>
        </p:nvSpPr>
        <p:spPr>
          <a:xfrm>
            <a:off x="3505200" y="1521840"/>
            <a:ext cx="4800600" cy="4726560"/>
          </a:xfrm>
        </p:spPr>
        <p:txBody>
          <a:bodyPr>
            <a:normAutofit fontScale="62500" lnSpcReduction="20000"/>
          </a:bodyPr>
          <a:lstStyle/>
          <a:p>
            <a:pPr algn="just"/>
            <a:r>
              <a:rPr lang="en-US" sz="3400" dirty="0" smtClean="0">
                <a:solidFill>
                  <a:schemeClr val="tx1"/>
                </a:solidFill>
                <a:latin typeface="+mn-lt"/>
              </a:rPr>
              <a:t>Serves children </a:t>
            </a:r>
            <a:r>
              <a:rPr lang="en-US" sz="3400" dirty="0">
                <a:solidFill>
                  <a:schemeClr val="tx1"/>
                </a:solidFill>
                <a:latin typeface="+mn-lt"/>
              </a:rPr>
              <a:t>0 to 18 years old</a:t>
            </a:r>
          </a:p>
          <a:p>
            <a:r>
              <a:rPr lang="en-US" sz="3400" dirty="0" smtClean="0">
                <a:solidFill>
                  <a:schemeClr val="tx1"/>
                </a:solidFill>
                <a:latin typeface="+mn-lt"/>
              </a:rPr>
              <a:t>Child </a:t>
            </a:r>
            <a:r>
              <a:rPr lang="en-US" sz="3400" dirty="0">
                <a:solidFill>
                  <a:schemeClr val="tx1"/>
                </a:solidFill>
                <a:latin typeface="+mn-lt"/>
              </a:rPr>
              <a:t>Protective </a:t>
            </a:r>
            <a:r>
              <a:rPr lang="en-US" sz="3400" dirty="0" smtClean="0">
                <a:solidFill>
                  <a:schemeClr val="tx1"/>
                </a:solidFill>
                <a:latin typeface="+mn-lt"/>
              </a:rPr>
              <a:t>Services </a:t>
            </a:r>
            <a:r>
              <a:rPr lang="en-US" sz="3400" dirty="0">
                <a:solidFill>
                  <a:schemeClr val="tx1"/>
                </a:solidFill>
                <a:latin typeface="+mn-lt"/>
              </a:rPr>
              <a:t>receive </a:t>
            </a:r>
            <a:r>
              <a:rPr lang="en-US" sz="3400" dirty="0" smtClean="0">
                <a:solidFill>
                  <a:schemeClr val="tx1"/>
                </a:solidFill>
                <a:latin typeface="+mn-lt"/>
              </a:rPr>
              <a:t>and </a:t>
            </a:r>
            <a:r>
              <a:rPr lang="en-US" sz="3400" dirty="0">
                <a:solidFill>
                  <a:schemeClr val="tx1"/>
                </a:solidFill>
                <a:latin typeface="+mn-lt"/>
              </a:rPr>
              <a:t>investigate reports of child abuse and neglect. These services, provided or coordinated by DSS, are designed to maintain children safely in their own homes when possible, reunite the family as soon as possible or place the children with relatives or in foster or </a:t>
            </a:r>
            <a:r>
              <a:rPr lang="en-US" sz="3400" dirty="0" smtClean="0">
                <a:solidFill>
                  <a:schemeClr val="tx1"/>
                </a:solidFill>
                <a:latin typeface="+mn-lt"/>
              </a:rPr>
              <a:t>group care, </a:t>
            </a:r>
            <a:r>
              <a:rPr lang="en-US" sz="3400" dirty="0">
                <a:solidFill>
                  <a:schemeClr val="tx1"/>
                </a:solidFill>
                <a:latin typeface="+mn-lt"/>
              </a:rPr>
              <a:t>when necessary.  </a:t>
            </a:r>
          </a:p>
          <a:p>
            <a:endParaRPr lang="en-US" dirty="0"/>
          </a:p>
        </p:txBody>
      </p:sp>
      <p:sp>
        <p:nvSpPr>
          <p:cNvPr id="2" name="Title 1"/>
          <p:cNvSpPr>
            <a:spLocks noGrp="1"/>
          </p:cNvSpPr>
          <p:nvPr>
            <p:ph type="title"/>
          </p:nvPr>
        </p:nvSpPr>
        <p:spPr/>
        <p:txBody>
          <a:bodyPr>
            <a:normAutofit/>
          </a:bodyPr>
          <a:lstStyle/>
          <a:p>
            <a:pPr algn="ctr"/>
            <a:r>
              <a:rPr lang="en-US" dirty="0" smtClean="0"/>
              <a:t>Child Protective Services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40177"/>
            <a:ext cx="3200400" cy="5029200"/>
          </a:xfrm>
          <a:prstGeom prst="rect">
            <a:avLst/>
          </a:prstGeom>
          <a:effectLst>
            <a:outerShdw blurRad="50800" dist="50800" dir="8100000" algn="tr" rotWithShape="0">
              <a:prstClr val="black">
                <a:alpha val="40000"/>
              </a:prstClr>
            </a:outerShdw>
          </a:effectLst>
        </p:spPr>
      </p:pic>
    </p:spTree>
    <p:custDataLst>
      <p:tags r:id="rId1"/>
    </p:custDataLst>
    <p:extLst>
      <p:ext uri="{BB962C8B-B14F-4D97-AF65-F5344CB8AC3E}">
        <p14:creationId xmlns:p14="http://schemas.microsoft.com/office/powerpoint/2010/main" val="41860935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11645</TotalTime>
  <Words>2314</Words>
  <Application>Microsoft Office PowerPoint</Application>
  <PresentationFormat>On-screen Show (4:3)</PresentationFormat>
  <Paragraphs>291</Paragraphs>
  <Slides>37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Arial Narrow</vt:lpstr>
      <vt:lpstr>Calibri</vt:lpstr>
      <vt:lpstr>Courier New</vt:lpstr>
      <vt:lpstr>Symbol</vt:lpstr>
      <vt:lpstr>Times New Roman</vt:lpstr>
      <vt:lpstr>Wingdings</vt:lpstr>
      <vt:lpstr>Office Theme</vt:lpstr>
      <vt:lpstr>2_Office Theme</vt:lpstr>
      <vt:lpstr>PowerPoint Presentation</vt:lpstr>
      <vt:lpstr>Executive Staff</vt:lpstr>
      <vt:lpstr>Agency Mission</vt:lpstr>
      <vt:lpstr>DSS State FY 2014-15 Appropriations</vt:lpstr>
      <vt:lpstr>DSS State and Regional Locations</vt:lpstr>
      <vt:lpstr>Map of Primary County Offices</vt:lpstr>
      <vt:lpstr>Major Functions of DSS</vt:lpstr>
      <vt:lpstr>Major Functions of Human Services</vt:lpstr>
      <vt:lpstr>Child Protective Services</vt:lpstr>
      <vt:lpstr>Child Protective Services</vt:lpstr>
      <vt:lpstr>Adult Protective Services</vt:lpstr>
      <vt:lpstr>Foster Care</vt:lpstr>
      <vt:lpstr>Adoption</vt:lpstr>
      <vt:lpstr>Domestic Violence Services</vt:lpstr>
      <vt:lpstr>Independent Living</vt:lpstr>
      <vt:lpstr>Human Services Key Outcomes</vt:lpstr>
      <vt:lpstr>Major Functions of Economic Services</vt:lpstr>
      <vt:lpstr>Family Independence (TANF)</vt:lpstr>
      <vt:lpstr>Supplemental Nutrition Assistance Program (SNAP)</vt:lpstr>
      <vt:lpstr>Food Assistance Programs</vt:lpstr>
      <vt:lpstr>Child Care</vt:lpstr>
      <vt:lpstr>Employment &amp; Training </vt:lpstr>
      <vt:lpstr>Economic Services Key Outcomes</vt:lpstr>
      <vt:lpstr>Integrated Child Support Services</vt:lpstr>
      <vt:lpstr>Major Functions of ICSSD</vt:lpstr>
      <vt:lpstr>Integrated Child Support Services Key Outcomes</vt:lpstr>
      <vt:lpstr>Examples of DSS Partners</vt:lpstr>
      <vt:lpstr>Fast Facts About DSS</vt:lpstr>
      <vt:lpstr>Currently In Focus</vt:lpstr>
      <vt:lpstr>Child Welfare Reform Agenda</vt:lpstr>
      <vt:lpstr>Child Welfare Reform Agenda</vt:lpstr>
      <vt:lpstr>Sources Available For Review by House Oversight Committee</vt:lpstr>
      <vt:lpstr>Appendix</vt:lpstr>
      <vt:lpstr>Major Federal Funding Sources</vt:lpstr>
      <vt:lpstr>Major Federal Funding Sources</vt:lpstr>
      <vt:lpstr>Major Federal Funding Sources</vt:lpstr>
      <vt:lpstr>Major Federal Funding Sources</vt:lpstr>
    </vt:vector>
  </TitlesOfParts>
  <Company>SC Department of Social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153</cp:revision>
  <cp:lastPrinted>2015-03-17T12:52:36Z</cp:lastPrinted>
  <dcterms:created xsi:type="dcterms:W3CDTF">2014-08-29T19:28:10Z</dcterms:created>
  <dcterms:modified xsi:type="dcterms:W3CDTF">2015-03-17T12:52:50Z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6A327773-60AF-4178-A159-40C3867157ED</vt:lpwstr>
  </property>
  <property fmtid="{D5CDD505-2E9C-101B-9397-08002B2CF9AE}" pid="3" name="ArticulatePath">
    <vt:lpwstr>Interview HSSII 11-2014_JW</vt:lpwstr>
  </property>
</Properties>
</file>